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x="18288000" cy="10287000"/>
  <p:notesSz cx="6858000" cy="9144000"/>
  <p:embeddedFontLst>
    <p:embeddedFont>
      <p:font typeface="Times New Roman Bold" charset="1" panose="02020803070505020304"/>
      <p:regular r:id="rId69"/>
    </p:embeddedFont>
    <p:embeddedFont>
      <p:font typeface="Times New Roman" charset="1" panose="02020603050405020304"/>
      <p:regular r:id="rId70"/>
    </p:embeddedFont>
    <p:embeddedFont>
      <p:font typeface="Canva Sans Bold" charset="1" panose="020B0803030501040103"/>
      <p:regular r:id="rId71"/>
    </p:embeddedFont>
    <p:embeddedFont>
      <p:font typeface="DejaVu Serif Bold" charset="1" panose="02060803050605020204"/>
      <p:regular r:id="rId72"/>
    </p:embeddedFont>
    <p:embeddedFont>
      <p:font typeface="Times New Roman Bold Italics" charset="1" panose="02020703060505090304"/>
      <p:regular r:id="rId73"/>
    </p:embeddedFont>
    <p:embeddedFont>
      <p:font typeface="Noto Serif Display" charset="1" panose="02020502080505020204"/>
      <p:regular r:id="rId74"/>
    </p:embeddedFont>
    <p:embeddedFont>
      <p:font typeface="DejaVu Serif" charset="1" panose="02060603050605020204"/>
      <p:regular r:id="rId75"/>
    </p:embeddedFont>
    <p:embeddedFont>
      <p:font typeface="Noto Sans Bold" charset="1" panose="020B0802040504020204"/>
      <p:regular r:id="rId76"/>
    </p:embeddedFont>
    <p:embeddedFont>
      <p:font typeface="Noto Sans" charset="1" panose="020B0502040504020204"/>
      <p:regular r:id="rId77"/>
    </p:embeddedFont>
    <p:embeddedFont>
      <p:font typeface="Canva Sans" charset="1" panose="020B0503030501040103"/>
      <p:regular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embeddings/oleObject1.bin" Type="http://schemas.openxmlformats.org/officeDocument/2006/relationships/oleObjec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embeddings/oleObject2.bin" Type="http://schemas.openxmlformats.org/officeDocument/2006/relationships/oleObject"/></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embeddings/oleObject3.bin" Type="http://schemas.openxmlformats.org/officeDocument/2006/relationships/oleObjec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2314586" y="1028700"/>
            <a:ext cx="13658828" cy="1371600"/>
          </a:xfrm>
          <a:prstGeom prst="rect">
            <a:avLst/>
          </a:prstGeom>
        </p:spPr>
        <p:txBody>
          <a:bodyPr anchor="t" rtlCol="false" tIns="0" lIns="0" bIns="0" rIns="0">
            <a:spAutoFit/>
          </a:bodyPr>
          <a:lstStyle/>
          <a:p>
            <a:pPr algn="ctr">
              <a:lnSpc>
                <a:spcPts val="10349"/>
              </a:lnSpc>
            </a:pPr>
            <a:r>
              <a:rPr lang="en-US" b="true" sz="9000">
                <a:solidFill>
                  <a:srgbClr val="FFFFFF"/>
                </a:solidFill>
                <a:latin typeface="Times New Roman Bold"/>
                <a:ea typeface="Times New Roman Bold"/>
                <a:cs typeface="Times New Roman Bold"/>
                <a:sym typeface="Times New Roman Bold"/>
              </a:rPr>
              <a:t>PHÂN TÍCH DỮ LIỆU</a:t>
            </a:r>
          </a:p>
        </p:txBody>
      </p:sp>
      <p:sp>
        <p:nvSpPr>
          <p:cNvPr name="TextBox 4" id="4"/>
          <p:cNvSpPr txBox="true"/>
          <p:nvPr/>
        </p:nvSpPr>
        <p:spPr>
          <a:xfrm rot="0">
            <a:off x="3577768" y="3399767"/>
            <a:ext cx="11672705" cy="3698875"/>
          </a:xfrm>
          <a:prstGeom prst="rect">
            <a:avLst/>
          </a:prstGeom>
        </p:spPr>
        <p:txBody>
          <a:bodyPr anchor="t" rtlCol="false" tIns="0" lIns="0" bIns="0" rIns="0">
            <a:spAutoFit/>
          </a:bodyPr>
          <a:lstStyle/>
          <a:p>
            <a:pPr algn="ctr">
              <a:lnSpc>
                <a:spcPts val="9799"/>
              </a:lnSpc>
            </a:pPr>
            <a:r>
              <a:rPr lang="en-US" sz="6999" spc="-321">
                <a:solidFill>
                  <a:srgbClr val="FFFFFF"/>
                </a:solidFill>
                <a:latin typeface="Times New Roman"/>
                <a:ea typeface="Times New Roman"/>
                <a:cs typeface="Times New Roman"/>
                <a:sym typeface="Times New Roman"/>
              </a:rPr>
              <a:t>Báo cáo Thực hành:</a:t>
            </a:r>
          </a:p>
          <a:p>
            <a:pPr algn="ctr">
              <a:lnSpc>
                <a:spcPts val="9799"/>
              </a:lnSpc>
            </a:pPr>
            <a:r>
              <a:rPr lang="en-US" sz="6999" spc="-321">
                <a:solidFill>
                  <a:srgbClr val="FFFFFF"/>
                </a:solidFill>
                <a:latin typeface="Times New Roman"/>
                <a:ea typeface="Times New Roman"/>
                <a:cs typeface="Times New Roman"/>
                <a:sym typeface="Times New Roman"/>
              </a:rPr>
              <a:t> Phân tích khám phá dữ liệu (EDA)</a:t>
            </a:r>
          </a:p>
          <a:p>
            <a:pPr algn="ctr">
              <a:lnSpc>
                <a:spcPts val="97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396004" y="3611392"/>
            <a:ext cx="6573110" cy="5147967"/>
          </a:xfrm>
          <a:custGeom>
            <a:avLst/>
            <a:gdLst/>
            <a:ahLst/>
            <a:cxnLst/>
            <a:rect r="r" b="b" t="t" l="l"/>
            <a:pathLst>
              <a:path h="5147967" w="6573110">
                <a:moveTo>
                  <a:pt x="0" y="0"/>
                </a:moveTo>
                <a:lnTo>
                  <a:pt x="6573110" y="0"/>
                </a:lnTo>
                <a:lnTo>
                  <a:pt x="6573110" y="5147967"/>
                </a:lnTo>
                <a:lnTo>
                  <a:pt x="0" y="5147967"/>
                </a:lnTo>
                <a:lnTo>
                  <a:pt x="0" y="0"/>
                </a:lnTo>
                <a:close/>
              </a:path>
            </a:pathLst>
          </a:custGeom>
          <a:blipFill>
            <a:blip r:embed="rId3"/>
            <a:stretch>
              <a:fillRect l="0" t="0" r="0" b="0"/>
            </a:stretch>
          </a:blipFill>
        </p:spPr>
      </p:sp>
      <p:sp>
        <p:nvSpPr>
          <p:cNvPr name="Freeform 4" id="4"/>
          <p:cNvSpPr/>
          <p:nvPr/>
        </p:nvSpPr>
        <p:spPr>
          <a:xfrm flipH="false" flipV="false" rot="0">
            <a:off x="9334623" y="3611392"/>
            <a:ext cx="7736093" cy="5147967"/>
          </a:xfrm>
          <a:custGeom>
            <a:avLst/>
            <a:gdLst/>
            <a:ahLst/>
            <a:cxnLst/>
            <a:rect r="r" b="b" t="t" l="l"/>
            <a:pathLst>
              <a:path h="5147967" w="7736093">
                <a:moveTo>
                  <a:pt x="0" y="0"/>
                </a:moveTo>
                <a:lnTo>
                  <a:pt x="7736093" y="0"/>
                </a:lnTo>
                <a:lnTo>
                  <a:pt x="7736093" y="5147967"/>
                </a:lnTo>
                <a:lnTo>
                  <a:pt x="0" y="5147967"/>
                </a:lnTo>
                <a:lnTo>
                  <a:pt x="0" y="0"/>
                </a:lnTo>
                <a:close/>
              </a:path>
            </a:pathLst>
          </a:custGeom>
          <a:blipFill>
            <a:blip r:embed="rId4"/>
            <a:stretch>
              <a:fillRect l="0" t="0" r="0" b="0"/>
            </a:stretch>
          </a:blipFill>
        </p:spPr>
      </p:sp>
      <p:sp>
        <p:nvSpPr>
          <p:cNvPr name="TextBox 5" id="5"/>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6" id="6"/>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7" id="7"/>
          <p:cNvSpPr txBox="true"/>
          <p:nvPr/>
        </p:nvSpPr>
        <p:spPr>
          <a:xfrm rot="0">
            <a:off x="751353" y="9327455"/>
            <a:ext cx="7862411" cy="5429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13.1.3.5  Thay thế dữ liệu thiếu bằng phương thức fillna và dùng Boolean để xử lý chuổi rỗng</a:t>
            </a:r>
          </a:p>
          <a:p>
            <a:pPr algn="ctr">
              <a:lnSpc>
                <a:spcPts val="2100"/>
              </a:lnSpc>
              <a:spcBef>
                <a:spcPct val="0"/>
              </a:spcBef>
            </a:pPr>
          </a:p>
        </p:txBody>
      </p:sp>
      <p:sp>
        <p:nvSpPr>
          <p:cNvPr name="TextBox 8" id="8"/>
          <p:cNvSpPr txBox="true"/>
          <p:nvPr/>
        </p:nvSpPr>
        <p:spPr>
          <a:xfrm rot="0">
            <a:off x="10969228" y="9327455"/>
            <a:ext cx="4211955" cy="2762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13.1.3.6 Chỉnh kích thước biểu đồ và vẽ biểu đồ</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412310" y="3535556"/>
            <a:ext cx="10127033" cy="5266057"/>
          </a:xfrm>
          <a:custGeom>
            <a:avLst/>
            <a:gdLst/>
            <a:ahLst/>
            <a:cxnLst/>
            <a:rect r="r" b="b" t="t" l="l"/>
            <a:pathLst>
              <a:path h="5266057" w="10127033">
                <a:moveTo>
                  <a:pt x="0" y="0"/>
                </a:moveTo>
                <a:lnTo>
                  <a:pt x="10127033" y="0"/>
                </a:lnTo>
                <a:lnTo>
                  <a:pt x="10127033" y="5266057"/>
                </a:lnTo>
                <a:lnTo>
                  <a:pt x="0" y="5266057"/>
                </a:lnTo>
                <a:lnTo>
                  <a:pt x="0" y="0"/>
                </a:lnTo>
                <a:close/>
              </a:path>
            </a:pathLst>
          </a:custGeom>
          <a:blipFill>
            <a:blip r:embed="rId3"/>
            <a:stretch>
              <a:fillRect l="0" t="-7" r="0" b="-7"/>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1823085" y="9039738"/>
            <a:ext cx="6779419" cy="2762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13.1.3.7  Biểu đồ cột thể hiện phân bố của 5 múi giờ phổ biến nhất trong dữ liệu</a:t>
            </a:r>
          </a:p>
        </p:txBody>
      </p:sp>
      <p:sp>
        <p:nvSpPr>
          <p:cNvPr name="TextBox 7" id="7"/>
          <p:cNvSpPr txBox="true"/>
          <p:nvPr/>
        </p:nvSpPr>
        <p:spPr>
          <a:xfrm rot="0">
            <a:off x="10539343" y="3350831"/>
            <a:ext cx="7563118" cy="6701677"/>
          </a:xfrm>
          <a:prstGeom prst="rect">
            <a:avLst/>
          </a:prstGeom>
        </p:spPr>
        <p:txBody>
          <a:bodyPr anchor="t" rtlCol="false" tIns="0" lIns="0" bIns="0" rIns="0">
            <a:spAutoFit/>
          </a:bodyPr>
          <a:lstStyle/>
          <a:p>
            <a:pPr algn="l" marL="519119" indent="-259559" lvl="1">
              <a:lnSpc>
                <a:spcPts val="3366"/>
              </a:lnSpc>
              <a:buFont typeface="Arial"/>
              <a:buChar char="•"/>
            </a:pPr>
            <a:r>
              <a:rPr lang="en-US" b="true" sz="2404">
                <a:solidFill>
                  <a:srgbClr val="FFFFFF"/>
                </a:solidFill>
                <a:latin typeface="Times New Roman Bold"/>
                <a:ea typeface="Times New Roman Bold"/>
                <a:cs typeface="Times New Roman Bold"/>
                <a:sym typeface="Times New Roman Bold"/>
              </a:rPr>
              <a:t>Phân bố múi giờ: Biểu đồ cột thể hiện số lượng lần click theo múi giờ, với America/New_York chiếm ưu thế nhất (&gt;1200 lần), theo sau là Unknown (~600-700 lần).</a:t>
            </a:r>
          </a:p>
          <a:p>
            <a:pPr algn="l" marL="519119" indent="-259559" lvl="1">
              <a:lnSpc>
                <a:spcPts val="3366"/>
              </a:lnSpc>
              <a:buFont typeface="Arial"/>
              <a:buChar char="•"/>
            </a:pPr>
            <a:r>
              <a:rPr lang="en-US" b="true" sz="2404">
                <a:solidFill>
                  <a:srgbClr val="FFFFFF"/>
                </a:solidFill>
                <a:latin typeface="Times New Roman Bold"/>
                <a:ea typeface="Times New Roman Bold"/>
                <a:cs typeface="Times New Roman Bold"/>
                <a:sym typeface="Times New Roman Bold"/>
              </a:rPr>
              <a:t>Xu hướng:</a:t>
            </a:r>
          </a:p>
          <a:p>
            <a:pPr algn="l" marL="1038237" indent="-346079" lvl="2">
              <a:lnSpc>
                <a:spcPts val="3366"/>
              </a:lnSpc>
              <a:buFont typeface="Arial"/>
              <a:buChar char="⚬"/>
            </a:pPr>
            <a:r>
              <a:rPr lang="en-US" b="true" sz="2404">
                <a:solidFill>
                  <a:srgbClr val="FFFFFF"/>
                </a:solidFill>
                <a:latin typeface="Times New Roman Bold"/>
                <a:ea typeface="Times New Roman Bold"/>
                <a:cs typeface="Times New Roman Bold"/>
                <a:sym typeface="Times New Roman Bold"/>
              </a:rPr>
              <a:t>America/New_York có số lượng truy cập cao nhất, phản ánh mật độ dân số lớn hoặc hoạt động trực tuyến cao ở khu vực này.</a:t>
            </a:r>
          </a:p>
          <a:p>
            <a:pPr algn="l" marL="1038237" indent="-346079" lvl="2">
              <a:lnSpc>
                <a:spcPts val="3366"/>
              </a:lnSpc>
              <a:buFont typeface="Arial"/>
              <a:buChar char="⚬"/>
            </a:pPr>
            <a:r>
              <a:rPr lang="en-US" b="true" sz="2404">
                <a:solidFill>
                  <a:srgbClr val="FFFFFF"/>
                </a:solidFill>
                <a:latin typeface="Times New Roman Bold"/>
                <a:ea typeface="Times New Roman Bold"/>
                <a:cs typeface="Times New Roman Bold"/>
                <a:sym typeface="Times New Roman Bold"/>
              </a:rPr>
              <a:t>Unknown đứng thứ hai, cho thấy nhiều bản ghi thiếu thông tin múi giờ.</a:t>
            </a:r>
          </a:p>
          <a:p>
            <a:pPr algn="l" marL="1038237" indent="-346079" lvl="2">
              <a:lnSpc>
                <a:spcPts val="3366"/>
              </a:lnSpc>
              <a:buFont typeface="Arial"/>
              <a:buChar char="⚬"/>
            </a:pPr>
            <a:r>
              <a:rPr lang="en-US" b="true" sz="2404">
                <a:solidFill>
                  <a:srgbClr val="FFFFFF"/>
                </a:solidFill>
                <a:latin typeface="Times New Roman Bold"/>
                <a:ea typeface="Times New Roman Bold"/>
                <a:cs typeface="Times New Roman Bold"/>
                <a:sym typeface="Times New Roman Bold"/>
              </a:rPr>
              <a:t>Các múi giờ khác (America/Chicago, America/Los_Angeles, America/Denver) có số lượng thấp hơn, giảm dần từ ~500 đến ~200 lần.</a:t>
            </a:r>
          </a:p>
          <a:p>
            <a:pPr algn="l" marL="519119" indent="-259559" lvl="1">
              <a:lnSpc>
                <a:spcPts val="3366"/>
              </a:lnSpc>
              <a:buFont typeface="Arial"/>
              <a:buChar char="•"/>
            </a:pPr>
            <a:r>
              <a:rPr lang="en-US" b="true" sz="2404">
                <a:solidFill>
                  <a:srgbClr val="FFFFFF"/>
                </a:solidFill>
                <a:latin typeface="Times New Roman Bold"/>
                <a:ea typeface="Times New Roman Bold"/>
                <a:cs typeface="Times New Roman Bold"/>
                <a:sym typeface="Times New Roman Bold"/>
              </a:rPr>
              <a:t>Đánh giá: Dữ liệu nghiêng về khu vực phía đông nước Mỹ (New_York, Chicago), với sự thiếu hụt thông tin (Unknown) cần xử lý thêm.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028700" y="3300291"/>
            <a:ext cx="7141587" cy="5958009"/>
          </a:xfrm>
          <a:custGeom>
            <a:avLst/>
            <a:gdLst/>
            <a:ahLst/>
            <a:cxnLst/>
            <a:rect r="r" b="b" t="t" l="l"/>
            <a:pathLst>
              <a:path h="5958009" w="7141587">
                <a:moveTo>
                  <a:pt x="0" y="0"/>
                </a:moveTo>
                <a:lnTo>
                  <a:pt x="7141587" y="0"/>
                </a:lnTo>
                <a:lnTo>
                  <a:pt x="7141587" y="5958009"/>
                </a:lnTo>
                <a:lnTo>
                  <a:pt x="0" y="5958009"/>
                </a:lnTo>
                <a:lnTo>
                  <a:pt x="0" y="0"/>
                </a:lnTo>
                <a:close/>
              </a:path>
            </a:pathLst>
          </a:custGeom>
          <a:blipFill>
            <a:blip r:embed="rId3"/>
            <a:stretch>
              <a:fillRect l="0" t="0" r="0"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1080482" y="9496425"/>
            <a:ext cx="7038023" cy="2762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13.1.3.8  Tách token đầu tiên (thường là trình duyệt) để tóm tắt hành vi người dùng</a:t>
            </a:r>
          </a:p>
        </p:txBody>
      </p:sp>
      <p:sp>
        <p:nvSpPr>
          <p:cNvPr name="TextBox 7" id="7"/>
          <p:cNvSpPr txBox="true"/>
          <p:nvPr/>
        </p:nvSpPr>
        <p:spPr>
          <a:xfrm rot="0">
            <a:off x="8348834" y="3224091"/>
            <a:ext cx="9733011" cy="6411596"/>
          </a:xfrm>
          <a:prstGeom prst="rect">
            <a:avLst/>
          </a:prstGeom>
        </p:spPr>
        <p:txBody>
          <a:bodyPr anchor="t" rtlCol="false" tIns="0" lIns="0" bIns="0" rIns="0">
            <a:spAutoFit/>
          </a:bodyPr>
          <a:lstStyle/>
          <a:p>
            <a:pPr algn="l" marL="555932" indent="-277966" lvl="1">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Dữ liệu frame['a']:</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Hiển thị một số giá trị từ cột a (User Agent), ví dụ: Mozilla/5.0 (Linux; U; Android 2.2.2; ...) tại vị trí [51][0:50]. Đây là thông tin trình duyệt/thiết bị người dùng.</a:t>
            </a:r>
          </a:p>
          <a:p>
            <a:pPr algn="l" marL="555932" indent="-277966" lvl="1">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Phân tích results:</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results = pd.Series([x.split()[0] for x in frame['a']]): Trích xuất phần đầu tiên (thường là tên trình duyệt) từ mỗi User Agent bằng cách tách chuỗi tại khoảng trắng.</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.value_counts().head(8): Đếm số lần xuất hiện của các giá trị và lấy 8 giá trị cao nhất.</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Phân bố:</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Mozilla/5.0: 2594 lần (thống trị, phổ biến trên nhiều nền tảng).</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Mozilla/4.0: 661 lần (phiên bản cũ hơn của trình duyệt).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028700" y="3300291"/>
            <a:ext cx="7141587" cy="5958009"/>
          </a:xfrm>
          <a:custGeom>
            <a:avLst/>
            <a:gdLst/>
            <a:ahLst/>
            <a:cxnLst/>
            <a:rect r="r" b="b" t="t" l="l"/>
            <a:pathLst>
              <a:path h="5958009" w="7141587">
                <a:moveTo>
                  <a:pt x="0" y="0"/>
                </a:moveTo>
                <a:lnTo>
                  <a:pt x="7141587" y="0"/>
                </a:lnTo>
                <a:lnTo>
                  <a:pt x="7141587" y="5958009"/>
                </a:lnTo>
                <a:lnTo>
                  <a:pt x="0" y="5958009"/>
                </a:lnTo>
                <a:lnTo>
                  <a:pt x="0" y="0"/>
                </a:lnTo>
                <a:close/>
              </a:path>
            </a:pathLst>
          </a:custGeom>
          <a:blipFill>
            <a:blip r:embed="rId3"/>
            <a:stretch>
              <a:fillRect l="0" t="0" r="0"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1056729" y="9496425"/>
            <a:ext cx="7085529" cy="2762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13.1.3.78 Tách token đầu tiên (thường là trình duyệt) để tóm tắt hành vi người dùng</a:t>
            </a:r>
          </a:p>
        </p:txBody>
      </p:sp>
      <p:sp>
        <p:nvSpPr>
          <p:cNvPr name="TextBox 7" id="7"/>
          <p:cNvSpPr txBox="true"/>
          <p:nvPr/>
        </p:nvSpPr>
        <p:spPr>
          <a:xfrm rot="0">
            <a:off x="8348834" y="3636400"/>
            <a:ext cx="9733011" cy="5954396"/>
          </a:xfrm>
          <a:prstGeom prst="rect">
            <a:avLst/>
          </a:prstGeom>
        </p:spPr>
        <p:txBody>
          <a:bodyPr anchor="t" rtlCol="false" tIns="0" lIns="0" bIns="0" rIns="0">
            <a:spAutoFit/>
          </a:bodyPr>
          <a:lstStyle/>
          <a:p>
            <a:pPr algn="l" marL="555932" indent="-277966" lvl="1">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Phân tích results:</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Phân bố:</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GoogleMaps/RochesterNY: 121 lần (ứng dụng Google Maps, có thể từ thiết bị cụ thể).</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Opera/9.80: 34 lần (trình duyệt Opera).</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TEST_INTERNET_AGENT: 24 lần (có thể là agent thử nghiệm).</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GoogleProducer: 21 lần (liên quan đến Google, có thể là bot).</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Mozilla/6.0: 5 lần (phiên bản hiếm).</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BlackBerry8520/5.0.0.681: 4 lần (thiết bị BlackBerry).</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Kiểu dữ liệu: int64 cho cột count.</a:t>
            </a:r>
          </a:p>
          <a:p>
            <a:pPr algn="l">
              <a:lnSpc>
                <a:spcPts val="360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028700" y="3300291"/>
            <a:ext cx="7141587" cy="5958009"/>
          </a:xfrm>
          <a:custGeom>
            <a:avLst/>
            <a:gdLst/>
            <a:ahLst/>
            <a:cxnLst/>
            <a:rect r="r" b="b" t="t" l="l"/>
            <a:pathLst>
              <a:path h="5958009" w="7141587">
                <a:moveTo>
                  <a:pt x="0" y="0"/>
                </a:moveTo>
                <a:lnTo>
                  <a:pt x="7141587" y="0"/>
                </a:lnTo>
                <a:lnTo>
                  <a:pt x="7141587" y="5958009"/>
                </a:lnTo>
                <a:lnTo>
                  <a:pt x="0" y="5958009"/>
                </a:lnTo>
                <a:lnTo>
                  <a:pt x="0" y="0"/>
                </a:lnTo>
                <a:close/>
              </a:path>
            </a:pathLst>
          </a:custGeom>
          <a:blipFill>
            <a:blip r:embed="rId3"/>
            <a:stretch>
              <a:fillRect l="0" t="0" r="0"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1080482" y="9496425"/>
            <a:ext cx="7038023" cy="2762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13.1.3.8  Tách token đầu tiên (thường là trình duyệt) để tóm tắt hành vi người dùng</a:t>
            </a:r>
          </a:p>
        </p:txBody>
      </p:sp>
      <p:sp>
        <p:nvSpPr>
          <p:cNvPr name="TextBox 7" id="7"/>
          <p:cNvSpPr txBox="true"/>
          <p:nvPr/>
        </p:nvSpPr>
        <p:spPr>
          <a:xfrm rot="0">
            <a:off x="8328219" y="4178397"/>
            <a:ext cx="9733011" cy="4125596"/>
          </a:xfrm>
          <a:prstGeom prst="rect">
            <a:avLst/>
          </a:prstGeom>
        </p:spPr>
        <p:txBody>
          <a:bodyPr anchor="t" rtlCol="false" tIns="0" lIns="0" bIns="0" rIns="0">
            <a:spAutoFit/>
          </a:bodyPr>
          <a:lstStyle/>
          <a:p>
            <a:pPr algn="l" marL="555932" indent="-277966" lvl="1">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Đá</a:t>
            </a:r>
            <a:r>
              <a:rPr lang="en-US" b="true" sz="2574">
                <a:solidFill>
                  <a:srgbClr val="FFFFFF"/>
                </a:solidFill>
                <a:latin typeface="Times New Roman Bold"/>
                <a:ea typeface="Times New Roman Bold"/>
                <a:cs typeface="Times New Roman Bold"/>
                <a:sym typeface="Times New Roman Bold"/>
              </a:rPr>
              <a:t>nh giá:</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Mozilla/5.0 chiếm ưu thế, phản ánh phổ biến của các trình duyệt hiện đại (Chrome, Firefox, Safari).</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Sự hiện diện của Unknown, </a:t>
            </a:r>
            <a:r>
              <a:rPr lang="en-US" b="true" sz="2574">
                <a:solidFill>
                  <a:srgbClr val="FFFFFF"/>
                </a:solidFill>
                <a:latin typeface="Times New Roman Bold"/>
                <a:ea typeface="Times New Roman Bold"/>
                <a:cs typeface="Times New Roman Bold"/>
                <a:sym typeface="Times New Roman Bold"/>
              </a:rPr>
              <a:t>TEST_INTERNET_AGENT, và GoogleProducer cho thấy có thể có dữ liệu không xác định hoặc bot.</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Dữ</a:t>
            </a:r>
            <a:r>
              <a:rPr lang="en-US" b="true" sz="2574">
                <a:solidFill>
                  <a:srgbClr val="FFFFFF"/>
                </a:solidFill>
                <a:latin typeface="Times New Roman Bold"/>
                <a:ea typeface="Times New Roman Bold"/>
                <a:cs typeface="Times New Roman Bold"/>
                <a:sym typeface="Times New Roman Bold"/>
              </a:rPr>
              <a:t> liệu đa dạng về thiết bị (Android, BlackBerry) và trình d</a:t>
            </a:r>
            <a:r>
              <a:rPr lang="en-US" b="true" sz="2574">
                <a:solidFill>
                  <a:srgbClr val="FFFFFF"/>
                </a:solidFill>
                <a:latin typeface="Times New Roman Bold"/>
                <a:ea typeface="Times New Roman Bold"/>
                <a:cs typeface="Times New Roman Bold"/>
                <a:sym typeface="Times New Roman Bold"/>
              </a:rPr>
              <a:t>uyệt, phù hợp để phân tích hành vi người dùng.</a:t>
            </a:r>
          </a:p>
          <a:p>
            <a:pPr algn="l">
              <a:lnSpc>
                <a:spcPts val="360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703342" y="3848644"/>
            <a:ext cx="7792302" cy="5409656"/>
          </a:xfrm>
          <a:custGeom>
            <a:avLst/>
            <a:gdLst/>
            <a:ahLst/>
            <a:cxnLst/>
            <a:rect r="r" b="b" t="t" l="l"/>
            <a:pathLst>
              <a:path h="5409656" w="7792302">
                <a:moveTo>
                  <a:pt x="0" y="0"/>
                </a:moveTo>
                <a:lnTo>
                  <a:pt x="7792302" y="0"/>
                </a:lnTo>
                <a:lnTo>
                  <a:pt x="7792302" y="5409656"/>
                </a:lnTo>
                <a:lnTo>
                  <a:pt x="0" y="5409656"/>
                </a:lnTo>
                <a:lnTo>
                  <a:pt x="0" y="0"/>
                </a:lnTo>
                <a:close/>
              </a:path>
            </a:pathLst>
          </a:custGeom>
          <a:blipFill>
            <a:blip r:embed="rId3"/>
            <a:stretch>
              <a:fillRect l="0" t="0" r="0"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3008223" y="9496425"/>
            <a:ext cx="3182541" cy="5429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13.1.3.9  Nhóm theo múi giờ HDH</a:t>
            </a:r>
          </a:p>
          <a:p>
            <a:pPr algn="ctr">
              <a:lnSpc>
                <a:spcPts val="2100"/>
              </a:lnSpc>
              <a:spcBef>
                <a:spcPct val="0"/>
              </a:spcBef>
            </a:pPr>
          </a:p>
        </p:txBody>
      </p:sp>
      <p:sp>
        <p:nvSpPr>
          <p:cNvPr name="TextBox 7" id="7"/>
          <p:cNvSpPr txBox="true"/>
          <p:nvPr/>
        </p:nvSpPr>
        <p:spPr>
          <a:xfrm rot="0">
            <a:off x="8554989" y="3772444"/>
            <a:ext cx="9733011" cy="6411596"/>
          </a:xfrm>
          <a:prstGeom prst="rect">
            <a:avLst/>
          </a:prstGeom>
        </p:spPr>
        <p:txBody>
          <a:bodyPr anchor="t" rtlCol="false" tIns="0" lIns="0" bIns="0" rIns="0">
            <a:spAutoFit/>
          </a:bodyPr>
          <a:lstStyle/>
          <a:p>
            <a:pPr algn="l" marL="555932" indent="-277966" lvl="1">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Phâ</a:t>
            </a:r>
            <a:r>
              <a:rPr lang="en-US" b="true" sz="2574">
                <a:solidFill>
                  <a:srgbClr val="FFFFFF"/>
                </a:solidFill>
                <a:latin typeface="Times New Roman Bold"/>
                <a:ea typeface="Times New Roman Bold"/>
                <a:cs typeface="Times New Roman Bold"/>
                <a:sym typeface="Times New Roman Bold"/>
              </a:rPr>
              <a:t>n tích agg_counts:</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agg_counts = by_tz.</a:t>
            </a:r>
            <a:r>
              <a:rPr lang="en-US" b="true" sz="2574">
                <a:solidFill>
                  <a:srgbClr val="FFFFFF"/>
                </a:solidFill>
                <a:latin typeface="Times New Roman Bold"/>
                <a:ea typeface="Times New Roman Bold"/>
                <a:cs typeface="Times New Roman Bold"/>
                <a:sym typeface="Times New Roman Bold"/>
              </a:rPr>
              <a:t>os.size().unstack().fillna(0): Tính số lượng bản ghi theo cột tz (múi giờ) và os</a:t>
            </a:r>
            <a:r>
              <a:rPr lang="en-US" b="true" sz="2574">
                <a:solidFill>
                  <a:srgbClr val="FFFFFF"/>
                </a:solidFill>
                <a:latin typeface="Times New Roman Bold"/>
                <a:ea typeface="Times New Roman Bold"/>
                <a:cs typeface="Times New Roman Bold"/>
                <a:sym typeface="Times New Roman Bold"/>
              </a:rPr>
              <a:t> (hệ điều hành), sau đó mở rộng (unstack)</a:t>
            </a:r>
            <a:r>
              <a:rPr lang="en-US" b="true" sz="2574">
                <a:solidFill>
                  <a:srgbClr val="FFFFFF"/>
                </a:solidFill>
                <a:latin typeface="Times New Roman Bold"/>
                <a:ea typeface="Times New Roman Bold"/>
                <a:cs typeface="Times New Roman Bold"/>
                <a:sym typeface="Times New Roman Bold"/>
              </a:rPr>
              <a:t> và điền giá trị thiếu bằng 0.</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.head(): Hiển thị 5 dòng đầu tiên của kết quả.</a:t>
            </a:r>
          </a:p>
          <a:p>
            <a:pPr algn="l" marL="555932" indent="-277966" lvl="1">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Dữ</a:t>
            </a:r>
            <a:r>
              <a:rPr lang="en-US" b="true" sz="2574">
                <a:solidFill>
                  <a:srgbClr val="FFFFFF"/>
                </a:solidFill>
                <a:latin typeface="Times New Roman Bold"/>
                <a:ea typeface="Times New Roman Bold"/>
                <a:cs typeface="Times New Roman Bold"/>
                <a:sym typeface="Times New Roman Bold"/>
              </a:rPr>
              <a:t> liệu:</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Bảng hiển thị số lượng lần click theo múi giờ (tz) và hệ điề</a:t>
            </a:r>
            <a:r>
              <a:rPr lang="en-US" b="true" sz="2574">
                <a:solidFill>
                  <a:srgbClr val="FFFFFF"/>
                </a:solidFill>
                <a:latin typeface="Times New Roman Bold"/>
                <a:ea typeface="Times New Roman Bold"/>
                <a:cs typeface="Times New Roman Bold"/>
                <a:sym typeface="Times New Roman Bold"/>
              </a:rPr>
              <a:t>u hành (os), phân thành hai nhóm: Not Windows và Windows.</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Ví dụ:</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Africa/Cairo: 0.0 (Not Windows), 3.0 (Windows).</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Africa/Casablanca: 0.0 (Not Windows), 1.0 (Windows).</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Africa/Ceuta: 0.0 (Not Windows), 2.0 (Windows).</a:t>
            </a:r>
          </a:p>
          <a:p>
            <a:pPr algn="l" marL="1667797" indent="-416949" lvl="3">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Africa/Johannesburg: 0.0 (Not Windows), 1.0 (Windows).</a:t>
            </a:r>
          </a:p>
          <a:p>
            <a:pPr algn="l">
              <a:lnSpc>
                <a:spcPts val="3604"/>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703342" y="3848644"/>
            <a:ext cx="7792302" cy="5409656"/>
          </a:xfrm>
          <a:custGeom>
            <a:avLst/>
            <a:gdLst/>
            <a:ahLst/>
            <a:cxnLst/>
            <a:rect r="r" b="b" t="t" l="l"/>
            <a:pathLst>
              <a:path h="5409656" w="7792302">
                <a:moveTo>
                  <a:pt x="0" y="0"/>
                </a:moveTo>
                <a:lnTo>
                  <a:pt x="7792302" y="0"/>
                </a:lnTo>
                <a:lnTo>
                  <a:pt x="7792302" y="5409656"/>
                </a:lnTo>
                <a:lnTo>
                  <a:pt x="0" y="5409656"/>
                </a:lnTo>
                <a:lnTo>
                  <a:pt x="0" y="0"/>
                </a:lnTo>
                <a:close/>
              </a:path>
            </a:pathLst>
          </a:custGeom>
          <a:blipFill>
            <a:blip r:embed="rId3"/>
            <a:stretch>
              <a:fillRect l="0" t="0" r="0"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3008223" y="9496425"/>
            <a:ext cx="3182541" cy="5429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13.1.3.9  Nhóm theo múi giờ HDH</a:t>
            </a:r>
          </a:p>
          <a:p>
            <a:pPr algn="ctr">
              <a:lnSpc>
                <a:spcPts val="2100"/>
              </a:lnSpc>
              <a:spcBef>
                <a:spcPct val="0"/>
              </a:spcBef>
            </a:pPr>
          </a:p>
        </p:txBody>
      </p:sp>
      <p:sp>
        <p:nvSpPr>
          <p:cNvPr name="TextBox 7" id="7"/>
          <p:cNvSpPr txBox="true"/>
          <p:nvPr/>
        </p:nvSpPr>
        <p:spPr>
          <a:xfrm rot="0">
            <a:off x="8554989" y="3772444"/>
            <a:ext cx="9733011" cy="5497196"/>
          </a:xfrm>
          <a:prstGeom prst="rect">
            <a:avLst/>
          </a:prstGeom>
        </p:spPr>
        <p:txBody>
          <a:bodyPr anchor="t" rtlCol="false" tIns="0" lIns="0" bIns="0" rIns="0">
            <a:spAutoFit/>
          </a:bodyPr>
          <a:lstStyle/>
          <a:p>
            <a:pPr algn="l" marL="555932" indent="-277966" lvl="1">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Dữ</a:t>
            </a:r>
            <a:r>
              <a:rPr lang="en-US" b="true" sz="2574">
                <a:solidFill>
                  <a:srgbClr val="FFFFFF"/>
                </a:solidFill>
                <a:latin typeface="Times New Roman Bold"/>
                <a:ea typeface="Times New Roman Bold"/>
                <a:cs typeface="Times New Roman Bold"/>
                <a:sym typeface="Times New Roman Bold"/>
              </a:rPr>
              <a:t> liệu:</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Tổng cộng, các múi giờ ở châu Phi (Africa/...) chỉ có người dùng Windows, không có người dùng hệ điều hành khác.</a:t>
            </a:r>
          </a:p>
          <a:p>
            <a:pPr algn="l" marL="555932" indent="-277966" lvl="1">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Đánh giá:</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Hệ điều hành Windows chiếm ưu thế ở các múi giờ châu Phi được liệt kê.</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Không có dữ liệu về Not Windows (có thể là Linux, macOS, hoặc mobile) trong 5 múi giờ đầu, cho thấy sự thống trị của Windows hoặc dữ liệu thiếu hụt ở các hệ điều hành khác.</a:t>
            </a:r>
          </a:p>
          <a:p>
            <a:pPr algn="l" marL="1111864" indent="-370621" lvl="2">
              <a:lnSpc>
                <a:spcPts val="3604"/>
              </a:lnSpc>
              <a:buFont typeface="Arial"/>
              <a:buChar char="⚬"/>
            </a:pPr>
            <a:r>
              <a:rPr lang="en-US" b="true" sz="2574">
                <a:solidFill>
                  <a:srgbClr val="FFFFFF"/>
                </a:solidFill>
                <a:latin typeface="Times New Roman Bold"/>
                <a:ea typeface="Times New Roman Bold"/>
                <a:cs typeface="Times New Roman Bold"/>
                <a:sym typeface="Times New Roman Bold"/>
              </a:rPr>
              <a:t>Kết quả hữu ích để phân tích xu hướng sử dụng hệ điều hành theo vùng địa lý.</a:t>
            </a:r>
          </a:p>
          <a:p>
            <a:pPr algn="l">
              <a:lnSpc>
                <a:spcPts val="3604"/>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88631" y="3211458"/>
            <a:ext cx="11301259" cy="6116806"/>
          </a:xfrm>
          <a:custGeom>
            <a:avLst/>
            <a:gdLst/>
            <a:ahLst/>
            <a:cxnLst/>
            <a:rect r="r" b="b" t="t" l="l"/>
            <a:pathLst>
              <a:path h="6116806" w="11301259">
                <a:moveTo>
                  <a:pt x="0" y="0"/>
                </a:moveTo>
                <a:lnTo>
                  <a:pt x="11301259" y="0"/>
                </a:lnTo>
                <a:lnTo>
                  <a:pt x="11301259" y="6116806"/>
                </a:lnTo>
                <a:lnTo>
                  <a:pt x="0" y="6116806"/>
                </a:lnTo>
                <a:lnTo>
                  <a:pt x="0" y="0"/>
                </a:lnTo>
                <a:close/>
              </a:path>
            </a:pathLst>
          </a:custGeom>
          <a:blipFill>
            <a:blip r:embed="rId3"/>
            <a:stretch>
              <a:fillRect l="-52" t="0" r="-52"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4147442" y="9499714"/>
            <a:ext cx="3383637" cy="5429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13.1.3.10  Barplot theo múi giờ HDH</a:t>
            </a:r>
          </a:p>
          <a:p>
            <a:pPr algn="ctr">
              <a:lnSpc>
                <a:spcPts val="2100"/>
              </a:lnSpc>
              <a:spcBef>
                <a:spcPct val="0"/>
              </a:spcBef>
            </a:pPr>
          </a:p>
        </p:txBody>
      </p:sp>
      <p:sp>
        <p:nvSpPr>
          <p:cNvPr name="TextBox 7" id="7"/>
          <p:cNvSpPr txBox="true"/>
          <p:nvPr/>
        </p:nvSpPr>
        <p:spPr>
          <a:xfrm rot="0">
            <a:off x="11489890" y="3154308"/>
            <a:ext cx="6557787" cy="6701791"/>
          </a:xfrm>
          <a:prstGeom prst="rect">
            <a:avLst/>
          </a:prstGeom>
        </p:spPr>
        <p:txBody>
          <a:bodyPr anchor="t" rtlCol="false" tIns="0" lIns="0" bIns="0" rIns="0">
            <a:spAutoFit/>
          </a:bodyPr>
          <a:lstStyle/>
          <a:p>
            <a:pPr algn="l" marL="518155" indent="-259078" lvl="1">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Phân bố hệ điều hành: Biểu đồ cột xếp chồng thể hiện tổng số lần click theo múi giờ, phân chia giữa Not Windows (xanh dương) và Windows (cam).</a:t>
            </a:r>
          </a:p>
          <a:p>
            <a:pPr algn="l" marL="518155" indent="-259078" lvl="1">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Xu hướng:</a:t>
            </a:r>
          </a:p>
          <a:p>
            <a:pPr algn="l" marL="1036310" indent="-345437" lvl="2">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America/New_York dẫn đầu với tổng ~800 lần, chủ yếu từ Windows (~600), còn Not Windows (~200).</a:t>
            </a:r>
          </a:p>
          <a:p>
            <a:pPr algn="l" marL="1036310" indent="-345437" lvl="2">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America/Chicago và America/Los_Angeles có sự cân bằng hơn giữa hai hệ điều hành (~300-400 tổng, chia đều).</a:t>
            </a:r>
          </a:p>
          <a:p>
            <a:pPr algn="l" marL="1036310" indent="-345437" lvl="2">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Các múi giờ khác (e.g., America/Denver, Europe/London, Asia/Tokyo) có tổng thấp (&lt;200), với Windows chiếm ưu thế.</a:t>
            </a:r>
          </a:p>
          <a:p>
            <a:pPr algn="l">
              <a:lnSpc>
                <a:spcPts val="33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88631" y="3211458"/>
            <a:ext cx="11301259" cy="6116806"/>
          </a:xfrm>
          <a:custGeom>
            <a:avLst/>
            <a:gdLst/>
            <a:ahLst/>
            <a:cxnLst/>
            <a:rect r="r" b="b" t="t" l="l"/>
            <a:pathLst>
              <a:path h="6116806" w="11301259">
                <a:moveTo>
                  <a:pt x="0" y="0"/>
                </a:moveTo>
                <a:lnTo>
                  <a:pt x="11301259" y="0"/>
                </a:lnTo>
                <a:lnTo>
                  <a:pt x="11301259" y="6116806"/>
                </a:lnTo>
                <a:lnTo>
                  <a:pt x="0" y="6116806"/>
                </a:lnTo>
                <a:lnTo>
                  <a:pt x="0" y="0"/>
                </a:lnTo>
                <a:close/>
              </a:path>
            </a:pathLst>
          </a:custGeom>
          <a:blipFill>
            <a:blip r:embed="rId3"/>
            <a:stretch>
              <a:fillRect l="-52" t="0" r="-52"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4147442" y="9499714"/>
            <a:ext cx="3383637" cy="5429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13.1.3.10  Barplot theo múi giờ HDH</a:t>
            </a:r>
          </a:p>
          <a:p>
            <a:pPr algn="ctr">
              <a:lnSpc>
                <a:spcPts val="2100"/>
              </a:lnSpc>
              <a:spcBef>
                <a:spcPct val="0"/>
              </a:spcBef>
            </a:pPr>
          </a:p>
        </p:txBody>
      </p:sp>
      <p:sp>
        <p:nvSpPr>
          <p:cNvPr name="TextBox 7" id="7"/>
          <p:cNvSpPr txBox="true"/>
          <p:nvPr/>
        </p:nvSpPr>
        <p:spPr>
          <a:xfrm rot="0">
            <a:off x="11489890" y="5086350"/>
            <a:ext cx="6557787" cy="2510791"/>
          </a:xfrm>
          <a:prstGeom prst="rect">
            <a:avLst/>
          </a:prstGeom>
        </p:spPr>
        <p:txBody>
          <a:bodyPr anchor="t" rtlCol="false" tIns="0" lIns="0" bIns="0" rIns="0">
            <a:spAutoFit/>
          </a:bodyPr>
          <a:lstStyle/>
          <a:p>
            <a:pPr algn="l" marL="518155" indent="-259078" lvl="1">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Đá</a:t>
            </a:r>
            <a:r>
              <a:rPr lang="en-US" b="true" sz="2399">
                <a:solidFill>
                  <a:srgbClr val="FFFFFF"/>
                </a:solidFill>
                <a:latin typeface="Times New Roman Bold"/>
                <a:ea typeface="Times New Roman Bold"/>
                <a:cs typeface="Times New Roman Bold"/>
                <a:sym typeface="Times New Roman Bold"/>
              </a:rPr>
              <a:t>nh giá: Windows phổ biến hơn ở hầu hết múi giờ, đặc biệt tại America/New_York, trong khi Not Windows (có thể là macOS/Linux) có mặt đáng kể ở các thành phố lớn Mỹ.</a:t>
            </a:r>
          </a:p>
          <a:p>
            <a:pPr algn="l">
              <a:lnSpc>
                <a:spcPts val="335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2326580" y="3281421"/>
            <a:ext cx="13634841" cy="5931156"/>
          </a:xfrm>
          <a:custGeom>
            <a:avLst/>
            <a:gdLst/>
            <a:ahLst/>
            <a:cxnLst/>
            <a:rect r="r" b="b" t="t" l="l"/>
            <a:pathLst>
              <a:path h="5931156" w="13634841">
                <a:moveTo>
                  <a:pt x="0" y="0"/>
                </a:moveTo>
                <a:lnTo>
                  <a:pt x="13634840" y="0"/>
                </a:lnTo>
                <a:lnTo>
                  <a:pt x="13634840" y="5931156"/>
                </a:lnTo>
                <a:lnTo>
                  <a:pt x="0" y="5931156"/>
                </a:lnTo>
                <a:lnTo>
                  <a:pt x="0" y="0"/>
                </a:lnTo>
                <a:close/>
              </a:path>
            </a:pathLst>
          </a:custGeom>
          <a:blipFill>
            <a:blip r:embed="rId3"/>
            <a:stretch>
              <a:fillRect l="0" t="0" r="0"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7766209" y="9450702"/>
            <a:ext cx="2755583" cy="2762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13.1.3.10  Chuẩn hóa dữ liệu</a:t>
            </a:r>
          </a:p>
        </p:txBody>
      </p:sp>
      <p:sp>
        <p:nvSpPr>
          <p:cNvPr name="TextBox 7" id="7"/>
          <p:cNvSpPr txBox="true"/>
          <p:nvPr/>
        </p:nvSpPr>
        <p:spPr>
          <a:xfrm rot="0">
            <a:off x="8554989" y="3772444"/>
            <a:ext cx="9733011" cy="467996"/>
          </a:xfrm>
          <a:prstGeom prst="rect">
            <a:avLst/>
          </a:prstGeom>
        </p:spPr>
        <p:txBody>
          <a:bodyPr anchor="t" rtlCol="false" tIns="0" lIns="0" bIns="0" rIns="0">
            <a:spAutoFit/>
          </a:bodyPr>
          <a:lstStyle/>
          <a:p>
            <a:pPr algn="l" marL="555932" indent="-277966" lvl="1">
              <a:lnSpc>
                <a:spcPts val="3604"/>
              </a:lnSpc>
              <a:buFont typeface="Arial"/>
              <a:buChar char="•"/>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4201537" y="582856"/>
            <a:ext cx="9884926"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PHân</a:t>
            </a:r>
            <a:r>
              <a:rPr lang="en-US" b="true" sz="9200">
                <a:solidFill>
                  <a:srgbClr val="FFFFFF"/>
                </a:solidFill>
                <a:latin typeface="Canva Sans Bold"/>
                <a:ea typeface="Canva Sans Bold"/>
                <a:cs typeface="Canva Sans Bold"/>
                <a:sym typeface="Canva Sans Bold"/>
              </a:rPr>
              <a:t> tích dữ liệu</a:t>
            </a:r>
          </a:p>
        </p:txBody>
      </p:sp>
      <p:sp>
        <p:nvSpPr>
          <p:cNvPr name="TextBox 4" id="4"/>
          <p:cNvSpPr txBox="true"/>
          <p:nvPr/>
        </p:nvSpPr>
        <p:spPr>
          <a:xfrm rot="0">
            <a:off x="2871506" y="3096181"/>
            <a:ext cx="12791856" cy="620712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Giáo Viên Hướng Dẫn: TS. Đỗ Như Tài</a:t>
            </a:r>
          </a:p>
          <a:p>
            <a:pPr algn="ctr">
              <a:lnSpc>
                <a:spcPts val="7000"/>
              </a:lnSpc>
            </a:pPr>
            <a:r>
              <a:rPr lang="en-US" sz="5000" b="true">
                <a:solidFill>
                  <a:srgbClr val="FFFFFF"/>
                </a:solidFill>
                <a:latin typeface="Times New Roman Bold"/>
                <a:ea typeface="Times New Roman Bold"/>
                <a:cs typeface="Times New Roman Bold"/>
                <a:sym typeface="Times New Roman Bold"/>
              </a:rPr>
              <a:t>Nhóm Thực Hiện:</a:t>
            </a:r>
          </a:p>
          <a:p>
            <a:pPr algn="ctr" marL="0" indent="0" lvl="0">
              <a:lnSpc>
                <a:spcPts val="7000"/>
              </a:lnSpc>
              <a:spcBef>
                <a:spcPct val="0"/>
              </a:spcBef>
            </a:pPr>
            <a:r>
              <a:rPr lang="en-US" b="true" sz="5000">
                <a:solidFill>
                  <a:srgbClr val="FFFFFF"/>
                </a:solidFill>
                <a:latin typeface="Times New Roman Bold"/>
                <a:ea typeface="Times New Roman Bold"/>
                <a:cs typeface="Times New Roman Bold"/>
                <a:sym typeface="Times New Roman Bold"/>
              </a:rPr>
              <a:t>Đinh Nguyễn Duy Phong</a:t>
            </a:r>
            <a:r>
              <a:rPr lang="en-US" b="true" sz="5000" strike="noStrike" u="none">
                <a:solidFill>
                  <a:srgbClr val="FFFFFF"/>
                </a:solidFill>
                <a:latin typeface="Times New Roman Bold"/>
                <a:ea typeface="Times New Roman Bold"/>
                <a:cs typeface="Times New Roman Bold"/>
                <a:sym typeface="Times New Roman Bold"/>
              </a:rPr>
              <a:t> </a:t>
            </a:r>
            <a:r>
              <a:rPr lang="en-US" b="true" sz="5000" strike="noStrike" u="none">
                <a:solidFill>
                  <a:srgbClr val="FFFFFF"/>
                </a:solidFill>
                <a:latin typeface="Times New Roman Bold"/>
                <a:ea typeface="Times New Roman Bold"/>
                <a:cs typeface="Times New Roman Bold"/>
                <a:sym typeface="Times New Roman Bold"/>
              </a:rPr>
              <a:t>-</a:t>
            </a:r>
            <a:r>
              <a:rPr lang="en-US" b="true" sz="5000" strike="noStrike" u="none">
                <a:solidFill>
                  <a:srgbClr val="FFFFFF"/>
                </a:solidFill>
                <a:latin typeface="Times New Roman Bold"/>
                <a:ea typeface="Times New Roman Bold"/>
                <a:cs typeface="Times New Roman Bold"/>
                <a:sym typeface="Times New Roman Bold"/>
              </a:rPr>
              <a:t> </a:t>
            </a:r>
            <a:r>
              <a:rPr lang="en-US" b="true" sz="5000" strike="noStrike" u="none">
                <a:solidFill>
                  <a:srgbClr val="FFFFFF"/>
                </a:solidFill>
                <a:latin typeface="Times New Roman Bold"/>
                <a:ea typeface="Times New Roman Bold"/>
                <a:cs typeface="Times New Roman Bold"/>
                <a:sym typeface="Times New Roman Bold"/>
              </a:rPr>
              <a:t>3122410306</a:t>
            </a:r>
          </a:p>
          <a:p>
            <a:pPr algn="ctr" marL="0" indent="0" lvl="0">
              <a:lnSpc>
                <a:spcPts val="7000"/>
              </a:lnSpc>
              <a:spcBef>
                <a:spcPct val="0"/>
              </a:spcBef>
            </a:pPr>
            <a:r>
              <a:rPr lang="en-US" b="true" sz="5000" strike="noStrike" u="none">
                <a:solidFill>
                  <a:srgbClr val="FFFFFF"/>
                </a:solidFill>
                <a:latin typeface="Times New Roman Bold"/>
                <a:ea typeface="Times New Roman Bold"/>
                <a:cs typeface="Times New Roman Bold"/>
                <a:sym typeface="Times New Roman Bold"/>
              </a:rPr>
              <a:t>Ng</a:t>
            </a:r>
            <a:r>
              <a:rPr lang="en-US" b="true" sz="5000" strike="noStrike" u="none">
                <a:solidFill>
                  <a:srgbClr val="FFFFFF"/>
                </a:solidFill>
                <a:latin typeface="Times New Roman Bold"/>
                <a:ea typeface="Times New Roman Bold"/>
                <a:cs typeface="Times New Roman Bold"/>
                <a:sym typeface="Times New Roman Bold"/>
              </a:rPr>
              <a:t>u</a:t>
            </a:r>
            <a:r>
              <a:rPr lang="en-US" b="true" sz="5000" strike="noStrike" u="none">
                <a:solidFill>
                  <a:srgbClr val="FFFFFF"/>
                </a:solidFill>
                <a:latin typeface="Times New Roman Bold"/>
                <a:ea typeface="Times New Roman Bold"/>
                <a:cs typeface="Times New Roman Bold"/>
                <a:sym typeface="Times New Roman Bold"/>
              </a:rPr>
              <a:t>yễn Hoàng Phú - 3122410314</a:t>
            </a:r>
          </a:p>
          <a:p>
            <a:pPr algn="ctr" marL="0" indent="0" lvl="0">
              <a:lnSpc>
                <a:spcPts val="7000"/>
              </a:lnSpc>
              <a:spcBef>
                <a:spcPct val="0"/>
              </a:spcBef>
            </a:pPr>
            <a:r>
              <a:rPr lang="en-US" b="true" sz="5000" strike="noStrike" u="none">
                <a:solidFill>
                  <a:srgbClr val="FFFFFF"/>
                </a:solidFill>
                <a:latin typeface="Times New Roman Bold"/>
                <a:ea typeface="Times New Roman Bold"/>
                <a:cs typeface="Times New Roman Bold"/>
                <a:sym typeface="Times New Roman Bold"/>
              </a:rPr>
              <a:t>P</a:t>
            </a:r>
            <a:r>
              <a:rPr lang="en-US" b="true" sz="5000" strike="noStrike" u="none">
                <a:solidFill>
                  <a:srgbClr val="FFFFFF"/>
                </a:solidFill>
                <a:latin typeface="Times New Roman Bold"/>
                <a:ea typeface="Times New Roman Bold"/>
                <a:cs typeface="Times New Roman Bold"/>
                <a:sym typeface="Times New Roman Bold"/>
              </a:rPr>
              <a:t>ha</a:t>
            </a:r>
            <a:r>
              <a:rPr lang="en-US" b="true" sz="5000" strike="noStrike" u="none">
                <a:solidFill>
                  <a:srgbClr val="FFFFFF"/>
                </a:solidFill>
                <a:latin typeface="Times New Roman Bold"/>
                <a:ea typeface="Times New Roman Bold"/>
                <a:cs typeface="Times New Roman Bold"/>
                <a:sym typeface="Times New Roman Bold"/>
              </a:rPr>
              <a:t>n Hoà</a:t>
            </a:r>
            <a:r>
              <a:rPr lang="en-US" b="true" sz="5000" strike="noStrike" u="none">
                <a:solidFill>
                  <a:srgbClr val="FFFFFF"/>
                </a:solidFill>
                <a:latin typeface="Times New Roman Bold"/>
                <a:ea typeface="Times New Roman Bold"/>
                <a:cs typeface="Times New Roman Bold"/>
                <a:sym typeface="Times New Roman Bold"/>
              </a:rPr>
              <a:t>ng</a:t>
            </a:r>
            <a:r>
              <a:rPr lang="en-US" b="true" sz="5000" strike="noStrike" u="none">
                <a:solidFill>
                  <a:srgbClr val="FFFFFF"/>
                </a:solidFill>
                <a:latin typeface="Times New Roman Bold"/>
                <a:ea typeface="Times New Roman Bold"/>
                <a:cs typeface="Times New Roman Bold"/>
                <a:sym typeface="Times New Roman Bold"/>
              </a:rPr>
              <a:t> Vũ - 3123410436</a:t>
            </a:r>
          </a:p>
          <a:p>
            <a:pPr algn="ctr" marL="0" indent="0" lvl="0">
              <a:lnSpc>
                <a:spcPts val="7000"/>
              </a:lnSpc>
              <a:spcBef>
                <a:spcPct val="0"/>
              </a:spcBef>
            </a:pPr>
            <a:r>
              <a:rPr lang="en-US" b="true" sz="5000" strike="noStrike" u="none">
                <a:solidFill>
                  <a:srgbClr val="FFFFFF"/>
                </a:solidFill>
                <a:latin typeface="Times New Roman Bold"/>
                <a:ea typeface="Times New Roman Bold"/>
                <a:cs typeface="Times New Roman Bold"/>
                <a:sym typeface="Times New Roman Bold"/>
              </a:rPr>
              <a:t>Trần Minh Phú - 3122410318</a:t>
            </a:r>
          </a:p>
          <a:p>
            <a:pPr algn="ctr" marL="0" indent="0" lvl="0">
              <a:lnSpc>
                <a:spcPts val="700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312324" y="3610667"/>
            <a:ext cx="10975622" cy="5934296"/>
          </a:xfrm>
          <a:custGeom>
            <a:avLst/>
            <a:gdLst/>
            <a:ahLst/>
            <a:cxnLst/>
            <a:rect r="r" b="b" t="t" l="l"/>
            <a:pathLst>
              <a:path h="5934296" w="10975622">
                <a:moveTo>
                  <a:pt x="0" y="0"/>
                </a:moveTo>
                <a:lnTo>
                  <a:pt x="10975622" y="0"/>
                </a:lnTo>
                <a:lnTo>
                  <a:pt x="10975622" y="5934297"/>
                </a:lnTo>
                <a:lnTo>
                  <a:pt x="0" y="5934297"/>
                </a:lnTo>
                <a:lnTo>
                  <a:pt x="0" y="0"/>
                </a:lnTo>
                <a:close/>
              </a:path>
            </a:pathLst>
          </a:custGeom>
          <a:blipFill>
            <a:blip r:embed="rId3"/>
            <a:stretch>
              <a:fillRect l="0" t="0" r="0"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3003595" y="9627558"/>
            <a:ext cx="5593080" cy="2762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13.1.3.11   Barplot theo múi giờ HDH đã được chuẩn hóa dữ liệu</a:t>
            </a:r>
          </a:p>
        </p:txBody>
      </p:sp>
      <p:sp>
        <p:nvSpPr>
          <p:cNvPr name="TextBox 7" id="7"/>
          <p:cNvSpPr txBox="true"/>
          <p:nvPr/>
        </p:nvSpPr>
        <p:spPr>
          <a:xfrm rot="0">
            <a:off x="8554989" y="3772444"/>
            <a:ext cx="9733011" cy="467996"/>
          </a:xfrm>
          <a:prstGeom prst="rect">
            <a:avLst/>
          </a:prstGeom>
        </p:spPr>
        <p:txBody>
          <a:bodyPr anchor="t" rtlCol="false" tIns="0" lIns="0" bIns="0" rIns="0">
            <a:spAutoFit/>
          </a:bodyPr>
          <a:lstStyle/>
          <a:p>
            <a:pPr algn="l" marL="555932" indent="-277966" lvl="1">
              <a:lnSpc>
                <a:spcPts val="3604"/>
              </a:lnSpc>
              <a:buFont typeface="Arial"/>
              <a:buChar char="•"/>
            </a:pPr>
          </a:p>
        </p:txBody>
      </p:sp>
      <p:sp>
        <p:nvSpPr>
          <p:cNvPr name="TextBox 8" id="8"/>
          <p:cNvSpPr txBox="true"/>
          <p:nvPr/>
        </p:nvSpPr>
        <p:spPr>
          <a:xfrm rot="0">
            <a:off x="11428043" y="3553517"/>
            <a:ext cx="6557787" cy="6282691"/>
          </a:xfrm>
          <a:prstGeom prst="rect">
            <a:avLst/>
          </a:prstGeom>
        </p:spPr>
        <p:txBody>
          <a:bodyPr anchor="t" rtlCol="false" tIns="0" lIns="0" bIns="0" rIns="0">
            <a:spAutoFit/>
          </a:bodyPr>
          <a:lstStyle/>
          <a:p>
            <a:pPr algn="l" marL="518155" indent="-259078" lvl="1">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Phâ</a:t>
            </a:r>
            <a:r>
              <a:rPr lang="en-US" b="true" sz="2399">
                <a:solidFill>
                  <a:srgbClr val="FFFFFF"/>
                </a:solidFill>
                <a:latin typeface="Times New Roman Bold"/>
                <a:ea typeface="Times New Roman Bold"/>
                <a:cs typeface="Times New Roman Bold"/>
                <a:sym typeface="Times New Roman Bold"/>
              </a:rPr>
              <a:t>n bố hệ điều hành (biểu đồ chuẩn hóa): Biểu đồ cột xếp chồng thể hiện tỷ lệ chuẩn hóa (normed_total) của lần click theo múi giờ, phân chia giữa Not Windows (xanh dương) và Windows (cam).</a:t>
            </a:r>
          </a:p>
          <a:p>
            <a:pPr algn="l" marL="518155" indent="-259078" lvl="1">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Xu hướng:</a:t>
            </a:r>
          </a:p>
          <a:p>
            <a:pPr algn="l" marL="1036310" indent="-345437" lvl="2">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Asia/Tokyo và Pacific/Honolulu có tỷ lệ Windows gần 1.0, cho thấy gần như toàn bộ người dùng sử dụng Windows.</a:t>
            </a:r>
          </a:p>
          <a:p>
            <a:pPr algn="l" marL="1036310" indent="-345437" lvl="2">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America/New_York, America/Chicago, America/Los_Angeles, và Europe/London có sự cân bằng hơn, với Windows chiếm ưu thế (~0.6-0.8) và Not Windows (~0.2-0.4).</a:t>
            </a:r>
          </a:p>
          <a:p>
            <a:pPr algn="l">
              <a:lnSpc>
                <a:spcPts val="335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312324" y="3610667"/>
            <a:ext cx="10975622" cy="5934296"/>
          </a:xfrm>
          <a:custGeom>
            <a:avLst/>
            <a:gdLst/>
            <a:ahLst/>
            <a:cxnLst/>
            <a:rect r="r" b="b" t="t" l="l"/>
            <a:pathLst>
              <a:path h="5934296" w="10975622">
                <a:moveTo>
                  <a:pt x="0" y="0"/>
                </a:moveTo>
                <a:lnTo>
                  <a:pt x="10975622" y="0"/>
                </a:lnTo>
                <a:lnTo>
                  <a:pt x="10975622" y="5934297"/>
                </a:lnTo>
                <a:lnTo>
                  <a:pt x="0" y="5934297"/>
                </a:lnTo>
                <a:lnTo>
                  <a:pt x="0" y="0"/>
                </a:lnTo>
                <a:close/>
              </a:path>
            </a:pathLst>
          </a:custGeom>
          <a:blipFill>
            <a:blip r:embed="rId3"/>
            <a:stretch>
              <a:fillRect l="0" t="0" r="0" b="0"/>
            </a:stretch>
          </a:blipFill>
        </p:spPr>
      </p:sp>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412310" y="2114927"/>
            <a:ext cx="15462472" cy="880745"/>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Chuẩn hóa dữ liệu, vẽ và phân tích biểu đồ</a:t>
            </a:r>
          </a:p>
        </p:txBody>
      </p:sp>
      <p:sp>
        <p:nvSpPr>
          <p:cNvPr name="TextBox 6" id="6"/>
          <p:cNvSpPr txBox="true"/>
          <p:nvPr/>
        </p:nvSpPr>
        <p:spPr>
          <a:xfrm rot="0">
            <a:off x="3003595" y="9627558"/>
            <a:ext cx="5593080" cy="2762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13.1.3.11   Barplot theo múi giờ HDH đã được chuẩn hóa dữ liệu</a:t>
            </a:r>
          </a:p>
        </p:txBody>
      </p:sp>
      <p:sp>
        <p:nvSpPr>
          <p:cNvPr name="TextBox 7" id="7"/>
          <p:cNvSpPr txBox="true"/>
          <p:nvPr/>
        </p:nvSpPr>
        <p:spPr>
          <a:xfrm rot="0">
            <a:off x="8554989" y="3772444"/>
            <a:ext cx="9733011" cy="467996"/>
          </a:xfrm>
          <a:prstGeom prst="rect">
            <a:avLst/>
          </a:prstGeom>
        </p:spPr>
        <p:txBody>
          <a:bodyPr anchor="t" rtlCol="false" tIns="0" lIns="0" bIns="0" rIns="0">
            <a:spAutoFit/>
          </a:bodyPr>
          <a:lstStyle/>
          <a:p>
            <a:pPr algn="l" marL="555932" indent="-277966" lvl="1">
              <a:lnSpc>
                <a:spcPts val="3604"/>
              </a:lnSpc>
              <a:buFont typeface="Arial"/>
              <a:buChar char="•"/>
            </a:pPr>
          </a:p>
        </p:txBody>
      </p:sp>
      <p:sp>
        <p:nvSpPr>
          <p:cNvPr name="TextBox 8" id="8"/>
          <p:cNvSpPr txBox="true"/>
          <p:nvPr/>
        </p:nvSpPr>
        <p:spPr>
          <a:xfrm rot="0">
            <a:off x="11428043" y="3553517"/>
            <a:ext cx="6557787" cy="5025391"/>
          </a:xfrm>
          <a:prstGeom prst="rect">
            <a:avLst/>
          </a:prstGeom>
        </p:spPr>
        <p:txBody>
          <a:bodyPr anchor="t" rtlCol="false" tIns="0" lIns="0" bIns="0" rIns="0">
            <a:spAutoFit/>
          </a:bodyPr>
          <a:lstStyle/>
          <a:p>
            <a:pPr algn="l" marL="518155" indent="-259078" lvl="1">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Xu hướng:</a:t>
            </a:r>
          </a:p>
          <a:p>
            <a:pPr algn="l" marL="1036310" indent="-345437" lvl="2">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America/Denver và America/Sao_Paulo có tỷ lệ Not Windows cao hơn một chút (~0.4-0.5).</a:t>
            </a:r>
          </a:p>
          <a:p>
            <a:pPr algn="l" marL="1036310" indent="-345437" lvl="2">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Europe/Madrid có sự phân bố tương đối đồng đều (~0.5 mỗi loại).</a:t>
            </a:r>
          </a:p>
          <a:p>
            <a:pPr algn="l" marL="518155" indent="-259078" lvl="1">
              <a:lnSpc>
                <a:spcPts val="3359"/>
              </a:lnSpc>
              <a:buFont typeface="Arial"/>
              <a:buChar char="•"/>
            </a:pPr>
            <a:r>
              <a:rPr lang="en-US" b="true" sz="2399">
                <a:solidFill>
                  <a:srgbClr val="FFFFFF"/>
                </a:solidFill>
                <a:latin typeface="Times New Roman Bold"/>
                <a:ea typeface="Times New Roman Bold"/>
                <a:cs typeface="Times New Roman Bold"/>
                <a:sym typeface="Times New Roman Bold"/>
              </a:rPr>
              <a:t>Đánh giá: Windows phổ biến trên toàn cầu, đặc biệt ở châu Á và Thái Bình Dương, trong khi Not Windows (có thể là macOS/Linux) có mặt đáng kể ở các thành phố lớn Mỹ và châu Âu.</a:t>
            </a:r>
          </a:p>
          <a:p>
            <a:pPr algn="l">
              <a:lnSpc>
                <a:spcPts val="33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2350711" y="-121099"/>
            <a:ext cx="13586579"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13.2 MovieLens 1M Dataset</a:t>
            </a:r>
          </a:p>
        </p:txBody>
      </p:sp>
      <p:sp>
        <p:nvSpPr>
          <p:cNvPr name="TextBox 4" id="4"/>
          <p:cNvSpPr txBox="true"/>
          <p:nvPr/>
        </p:nvSpPr>
        <p:spPr>
          <a:xfrm rot="0">
            <a:off x="4002410" y="3307986"/>
            <a:ext cx="8899823" cy="2380615"/>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B</a:t>
            </a:r>
            <a:r>
              <a:rPr lang="en-US" sz="3399">
                <a:solidFill>
                  <a:srgbClr val="FFFFFF"/>
                </a:solidFill>
                <a:latin typeface="Noto Serif Display"/>
                <a:ea typeface="Noto Serif Display"/>
                <a:cs typeface="Noto Serif Display"/>
                <a:sym typeface="Noto Serif Display"/>
              </a:rPr>
              <a:t>ộ dữ liệu: MovieLens 1M Dataset (nguồn từ GroupLens Research – Đại học Minnesota).</a:t>
            </a:r>
          </a:p>
          <a:p>
            <a:pPr algn="ctr">
              <a:lnSpc>
                <a:spcPts val="4759"/>
              </a:lnSpc>
            </a:pPr>
          </a:p>
        </p:txBody>
      </p:sp>
      <p:sp>
        <p:nvSpPr>
          <p:cNvPr name="TextBox 5" id="5"/>
          <p:cNvSpPr txBox="true"/>
          <p:nvPr/>
        </p:nvSpPr>
        <p:spPr>
          <a:xfrm rot="0">
            <a:off x="294283" y="6045051"/>
            <a:ext cx="4840288"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DejaVu Serif"/>
                <a:ea typeface="DejaVu Serif"/>
                <a:cs typeface="DejaVu Serif"/>
                <a:sym typeface="DejaVu Serif"/>
              </a:rPr>
              <a:t>users.dat </a:t>
            </a:r>
          </a:p>
        </p:txBody>
      </p:sp>
      <p:sp>
        <p:nvSpPr>
          <p:cNvPr name="TextBox 6" id="6"/>
          <p:cNvSpPr txBox="true"/>
          <p:nvPr/>
        </p:nvSpPr>
        <p:spPr>
          <a:xfrm rot="0">
            <a:off x="5747544" y="6045051"/>
            <a:ext cx="4840288" cy="58039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DejaVu Serif"/>
                <a:ea typeface="DejaVu Serif"/>
                <a:cs typeface="DejaVu Serif"/>
                <a:sym typeface="DejaVu Serif"/>
              </a:rPr>
              <a:t>movi</a:t>
            </a:r>
            <a:r>
              <a:rPr lang="en-US" sz="3399">
                <a:solidFill>
                  <a:srgbClr val="FFFFFF"/>
                </a:solidFill>
                <a:latin typeface="DejaVu Serif"/>
                <a:ea typeface="DejaVu Serif"/>
                <a:cs typeface="DejaVu Serif"/>
                <a:sym typeface="DejaVu Serif"/>
              </a:rPr>
              <a:t>es.dat </a:t>
            </a:r>
          </a:p>
        </p:txBody>
      </p:sp>
      <p:sp>
        <p:nvSpPr>
          <p:cNvPr name="TextBox 7" id="7"/>
          <p:cNvSpPr txBox="true"/>
          <p:nvPr/>
        </p:nvSpPr>
        <p:spPr>
          <a:xfrm rot="0">
            <a:off x="12902233" y="6045051"/>
            <a:ext cx="2298700" cy="580390"/>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rat</a:t>
            </a:r>
            <a:r>
              <a:rPr lang="en-US" sz="3399">
                <a:solidFill>
                  <a:srgbClr val="FFFFFF"/>
                </a:solidFill>
                <a:latin typeface="Noto Serif Display"/>
                <a:ea typeface="Noto Serif Display"/>
                <a:cs typeface="Noto Serif Display"/>
                <a:sym typeface="Noto Serif Display"/>
              </a:rPr>
              <a:t>ings.dat </a:t>
            </a:r>
          </a:p>
        </p:txBody>
      </p:sp>
      <p:sp>
        <p:nvSpPr>
          <p:cNvPr name="TextBox 8" id="8"/>
          <p:cNvSpPr txBox="true"/>
          <p:nvPr/>
        </p:nvSpPr>
        <p:spPr>
          <a:xfrm rot="0">
            <a:off x="5134571" y="1548229"/>
            <a:ext cx="7088981" cy="1193800"/>
          </a:xfrm>
          <a:prstGeom prst="rect">
            <a:avLst/>
          </a:prstGeom>
        </p:spPr>
        <p:txBody>
          <a:bodyPr anchor="t" rtlCol="false" tIns="0" lIns="0" bIns="0" rIns="0">
            <a:spAutoFit/>
          </a:bodyPr>
          <a:lstStyle/>
          <a:p>
            <a:pPr algn="ctr">
              <a:lnSpc>
                <a:spcPts val="9799"/>
              </a:lnSpc>
            </a:pPr>
            <a:r>
              <a:rPr lang="en-US" sz="6999" b="true">
                <a:solidFill>
                  <a:srgbClr val="FFFFFF"/>
                </a:solidFill>
                <a:latin typeface="Noto Sans Bold"/>
                <a:ea typeface="Noto Sans Bold"/>
                <a:cs typeface="Noto Sans Bold"/>
                <a:sym typeface="Noto Sans Bold"/>
              </a:rPr>
              <a:t>Dữ</a:t>
            </a:r>
            <a:r>
              <a:rPr lang="en-US" b="true" sz="6999">
                <a:solidFill>
                  <a:srgbClr val="FFFFFF"/>
                </a:solidFill>
                <a:latin typeface="Noto Sans Bold"/>
                <a:ea typeface="Noto Sans Bold"/>
                <a:cs typeface="Noto Sans Bold"/>
                <a:sym typeface="Noto Sans Bold"/>
              </a:rPr>
              <a:t> liệu sử dụng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441487" y="3247141"/>
            <a:ext cx="9186279" cy="5752907"/>
          </a:xfrm>
          <a:custGeom>
            <a:avLst/>
            <a:gdLst/>
            <a:ahLst/>
            <a:cxnLst/>
            <a:rect r="r" b="b" t="t" l="l"/>
            <a:pathLst>
              <a:path h="5752907" w="9186279">
                <a:moveTo>
                  <a:pt x="0" y="0"/>
                </a:moveTo>
                <a:lnTo>
                  <a:pt x="9186279" y="0"/>
                </a:lnTo>
                <a:lnTo>
                  <a:pt x="9186279" y="5752907"/>
                </a:lnTo>
                <a:lnTo>
                  <a:pt x="0" y="5752907"/>
                </a:lnTo>
                <a:lnTo>
                  <a:pt x="0" y="0"/>
                </a:lnTo>
                <a:close/>
              </a:path>
            </a:pathLst>
          </a:custGeom>
          <a:blipFill>
            <a:blip r:embed="rId3"/>
            <a:stretch>
              <a:fillRect l="0" t="0" r="0" b="0"/>
            </a:stretch>
          </a:blipFill>
        </p:spPr>
      </p:sp>
      <p:sp>
        <p:nvSpPr>
          <p:cNvPr name="TextBox 4" id="4"/>
          <p:cNvSpPr txBox="true"/>
          <p:nvPr/>
        </p:nvSpPr>
        <p:spPr>
          <a:xfrm rot="0">
            <a:off x="2350711" y="-121099"/>
            <a:ext cx="13586579"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13.2 MovieLens 1M Dataset</a:t>
            </a:r>
          </a:p>
        </p:txBody>
      </p:sp>
      <p:sp>
        <p:nvSpPr>
          <p:cNvPr name="TextBox 5" id="5"/>
          <p:cNvSpPr txBox="true"/>
          <p:nvPr/>
        </p:nvSpPr>
        <p:spPr>
          <a:xfrm rot="0">
            <a:off x="6313885" y="1548229"/>
            <a:ext cx="4730353" cy="1193800"/>
          </a:xfrm>
          <a:prstGeom prst="rect">
            <a:avLst/>
          </a:prstGeom>
        </p:spPr>
        <p:txBody>
          <a:bodyPr anchor="t" rtlCol="false" tIns="0" lIns="0" bIns="0" rIns="0">
            <a:spAutoFit/>
          </a:bodyPr>
          <a:lstStyle/>
          <a:p>
            <a:pPr algn="ctr">
              <a:lnSpc>
                <a:spcPts val="9799"/>
              </a:lnSpc>
            </a:pPr>
            <a:r>
              <a:rPr lang="en-US" sz="6999">
                <a:solidFill>
                  <a:srgbClr val="FFFFFF"/>
                </a:solidFill>
                <a:latin typeface="Noto Sans"/>
                <a:ea typeface="Noto Sans"/>
                <a:cs typeface="Noto Sans"/>
                <a:sym typeface="Noto Sans"/>
              </a:rPr>
              <a:t>Đọc dữ liệu</a:t>
            </a:r>
          </a:p>
        </p:txBody>
      </p:sp>
      <p:sp>
        <p:nvSpPr>
          <p:cNvPr name="TextBox 6" id="6"/>
          <p:cNvSpPr txBox="true"/>
          <p:nvPr/>
        </p:nvSpPr>
        <p:spPr>
          <a:xfrm rot="0">
            <a:off x="10057241" y="3403732"/>
            <a:ext cx="7995874" cy="5382575"/>
          </a:xfrm>
          <a:prstGeom prst="rect">
            <a:avLst/>
          </a:prstGeom>
        </p:spPr>
        <p:txBody>
          <a:bodyPr anchor="t" rtlCol="false" tIns="0" lIns="0" bIns="0" rIns="0">
            <a:spAutoFit/>
          </a:bodyPr>
          <a:lstStyle/>
          <a:p>
            <a:pPr algn="ctr">
              <a:lnSpc>
                <a:spcPts val="4254"/>
              </a:lnSpc>
              <a:spcBef>
                <a:spcPct val="0"/>
              </a:spcBef>
            </a:pPr>
            <a:r>
              <a:rPr lang="en-US" b="true" sz="3038">
                <a:solidFill>
                  <a:srgbClr val="FFFFFF"/>
                </a:solidFill>
                <a:latin typeface="DejaVu Serif Bold"/>
                <a:ea typeface="DejaVu Serif Bold"/>
                <a:cs typeface="DejaVu Serif Bold"/>
                <a:sym typeface="DejaVu Serif Bold"/>
              </a:rPr>
              <a:t>●    Kết quả tạo ra m</a:t>
            </a:r>
            <a:r>
              <a:rPr lang="en-US" b="true" sz="3038">
                <a:solidFill>
                  <a:srgbClr val="FFFFFF"/>
                </a:solidFill>
                <a:latin typeface="DejaVu Serif Bold"/>
                <a:ea typeface="DejaVu Serif Bold"/>
                <a:cs typeface="DejaVu Serif Bold"/>
                <a:sym typeface="DejaVu Serif Bold"/>
              </a:rPr>
              <a:t>ột bảng dữ liệu hoàn chỉnh gồm 1.000.209 dòng và 10 cột,chứa đầy đủ thông tin về người dùng, phim, và điểm đánh giá.</a:t>
            </a:r>
          </a:p>
          <a:p>
            <a:pPr algn="ctr">
              <a:lnSpc>
                <a:spcPts val="4254"/>
              </a:lnSpc>
              <a:spcBef>
                <a:spcPct val="0"/>
              </a:spcBef>
            </a:pPr>
            <a:r>
              <a:rPr lang="en-US" b="true" sz="3038">
                <a:solidFill>
                  <a:srgbClr val="FFFFFF"/>
                </a:solidFill>
                <a:latin typeface="DejaVu Serif Bold"/>
                <a:ea typeface="DejaVu Serif Bold"/>
                <a:cs typeface="DejaVu Serif Bold"/>
                <a:sym typeface="DejaVu Serif Bold"/>
              </a:rPr>
              <a:t>●Đây là bước quan trọng giúp hợp nhất dữ liệu rời rạc thành một tập duy nhất phục vụ cho việc phân tích mối quan hệ giữa hành vi người dùng và đặc điểm phim.</a:t>
            </a:r>
          </a:p>
          <a:p>
            <a:pPr algn="ctr">
              <a:lnSpc>
                <a:spcPts val="4254"/>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381144" y="2421353"/>
            <a:ext cx="9334097" cy="3286791"/>
          </a:xfrm>
          <a:custGeom>
            <a:avLst/>
            <a:gdLst/>
            <a:ahLst/>
            <a:cxnLst/>
            <a:rect r="r" b="b" t="t" l="l"/>
            <a:pathLst>
              <a:path h="3286791" w="9334097">
                <a:moveTo>
                  <a:pt x="0" y="0"/>
                </a:moveTo>
                <a:lnTo>
                  <a:pt x="9334097" y="0"/>
                </a:lnTo>
                <a:lnTo>
                  <a:pt x="9334097" y="3286792"/>
                </a:lnTo>
                <a:lnTo>
                  <a:pt x="0" y="3286792"/>
                </a:lnTo>
                <a:lnTo>
                  <a:pt x="0" y="0"/>
                </a:lnTo>
                <a:close/>
              </a:path>
            </a:pathLst>
          </a:custGeom>
          <a:blipFill>
            <a:blip r:embed="rId3"/>
            <a:stretch>
              <a:fillRect l="0" t="-15185" r="-21075" b="0"/>
            </a:stretch>
          </a:blipFill>
        </p:spPr>
      </p:sp>
      <p:sp>
        <p:nvSpPr>
          <p:cNvPr name="Freeform 4" id="4"/>
          <p:cNvSpPr/>
          <p:nvPr/>
        </p:nvSpPr>
        <p:spPr>
          <a:xfrm flipH="false" flipV="false" rot="0">
            <a:off x="381144" y="5708145"/>
            <a:ext cx="8762856" cy="4428829"/>
          </a:xfrm>
          <a:custGeom>
            <a:avLst/>
            <a:gdLst/>
            <a:ahLst/>
            <a:cxnLst/>
            <a:rect r="r" b="b" t="t" l="l"/>
            <a:pathLst>
              <a:path h="4428829" w="8762856">
                <a:moveTo>
                  <a:pt x="0" y="0"/>
                </a:moveTo>
                <a:lnTo>
                  <a:pt x="8762856" y="0"/>
                </a:lnTo>
                <a:lnTo>
                  <a:pt x="8762856" y="4428828"/>
                </a:lnTo>
                <a:lnTo>
                  <a:pt x="0" y="4428828"/>
                </a:lnTo>
                <a:lnTo>
                  <a:pt x="0" y="0"/>
                </a:lnTo>
                <a:close/>
              </a:path>
            </a:pathLst>
          </a:custGeom>
          <a:blipFill>
            <a:blip r:embed="rId4"/>
            <a:stretch>
              <a:fillRect l="0" t="-9281" r="-28967" b="-3314"/>
            </a:stretch>
          </a:blipFill>
        </p:spPr>
      </p:sp>
      <p:sp>
        <p:nvSpPr>
          <p:cNvPr name="TextBox 5" id="5"/>
          <p:cNvSpPr txBox="true"/>
          <p:nvPr/>
        </p:nvSpPr>
        <p:spPr>
          <a:xfrm rot="0">
            <a:off x="2350711" y="-121099"/>
            <a:ext cx="13586579"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13.2 MovieLens 1M Dataset</a:t>
            </a:r>
          </a:p>
        </p:txBody>
      </p:sp>
      <p:sp>
        <p:nvSpPr>
          <p:cNvPr name="TextBox 6" id="6"/>
          <p:cNvSpPr txBox="true"/>
          <p:nvPr/>
        </p:nvSpPr>
        <p:spPr>
          <a:xfrm rot="0">
            <a:off x="2021831" y="1614904"/>
            <a:ext cx="13314462" cy="596900"/>
          </a:xfrm>
          <a:prstGeom prst="rect">
            <a:avLst/>
          </a:prstGeom>
        </p:spPr>
        <p:txBody>
          <a:bodyPr anchor="t" rtlCol="false" tIns="0" lIns="0" bIns="0" rIns="0">
            <a:spAutoFit/>
          </a:bodyPr>
          <a:lstStyle/>
          <a:p>
            <a:pPr algn="ctr">
              <a:lnSpc>
                <a:spcPts val="4900"/>
              </a:lnSpc>
            </a:pPr>
            <a:r>
              <a:rPr lang="en-US" sz="3500">
                <a:solidFill>
                  <a:srgbClr val="FFFFFF"/>
                </a:solidFill>
                <a:latin typeface="Noto Sans"/>
                <a:ea typeface="Noto Sans"/>
                <a:cs typeface="Noto Sans"/>
                <a:sym typeface="Noto Sans"/>
              </a:rPr>
              <a:t>Tính Mean Rating theo Gender và Top Films cho Female viewers</a:t>
            </a:r>
          </a:p>
        </p:txBody>
      </p:sp>
      <p:sp>
        <p:nvSpPr>
          <p:cNvPr name="TextBox 7" id="7"/>
          <p:cNvSpPr txBox="true"/>
          <p:nvPr/>
        </p:nvSpPr>
        <p:spPr>
          <a:xfrm rot="0">
            <a:off x="10907351" y="2345153"/>
            <a:ext cx="6351949" cy="8323214"/>
          </a:xfrm>
          <a:prstGeom prst="rect">
            <a:avLst/>
          </a:prstGeom>
        </p:spPr>
        <p:txBody>
          <a:bodyPr anchor="t" rtlCol="false" tIns="0" lIns="0" bIns="0" rIns="0">
            <a:spAutoFit/>
          </a:bodyPr>
          <a:lstStyle/>
          <a:p>
            <a:pPr algn="ctr">
              <a:lnSpc>
                <a:spcPts val="3852"/>
              </a:lnSpc>
              <a:spcBef>
                <a:spcPct val="0"/>
              </a:spcBef>
            </a:pPr>
            <a:r>
              <a:rPr lang="en-US" b="true" sz="2751">
                <a:solidFill>
                  <a:srgbClr val="FFFFFF"/>
                </a:solidFill>
                <a:latin typeface="Times New Roman Bold"/>
                <a:ea typeface="Times New Roman Bold"/>
                <a:cs typeface="Times New Roman Bold"/>
                <a:sym typeface="Times New Roman Bold"/>
              </a:rPr>
              <a:t>●    Các b</a:t>
            </a:r>
            <a:r>
              <a:rPr lang="en-US" b="true" sz="2751">
                <a:solidFill>
                  <a:srgbClr val="FFFFFF"/>
                </a:solidFill>
                <a:latin typeface="Times New Roman Bold"/>
                <a:ea typeface="Times New Roman Bold"/>
                <a:cs typeface="Times New Roman Bold"/>
                <a:sym typeface="Times New Roman Bold"/>
              </a:rPr>
              <a:t>ộ phim có điểm trung bình cao nhất từ nữ giới đều đạt mức trên 4.5, thể hiện mức độ yêu thích rất lớn.</a:t>
            </a:r>
          </a:p>
          <a:p>
            <a:pPr algn="ctr">
              <a:lnSpc>
                <a:spcPts val="3852"/>
              </a:lnSpc>
              <a:spcBef>
                <a:spcPct val="0"/>
              </a:spcBef>
            </a:pPr>
            <a:r>
              <a:rPr lang="en-US" b="true" sz="2751">
                <a:solidFill>
                  <a:srgbClr val="FFFFFF"/>
                </a:solidFill>
                <a:latin typeface="Times New Roman Bold"/>
                <a:ea typeface="Times New Roman Bold"/>
                <a:cs typeface="Times New Roman Bold"/>
                <a:sym typeface="Times New Roman Bold"/>
              </a:rPr>
              <a:t>●    Danh sách này bao gồm nhiều phim thuộc thể loại hoạt hình, chính kịch và cổ điển, chẳng hạn như:</a:t>
            </a:r>
          </a:p>
          <a:p>
            <a:pPr algn="ctr">
              <a:lnSpc>
                <a:spcPts val="3852"/>
              </a:lnSpc>
              <a:spcBef>
                <a:spcPct val="0"/>
              </a:spcBef>
            </a:pPr>
            <a:r>
              <a:rPr lang="en-US" b="true" sz="2751">
                <a:solidFill>
                  <a:srgbClr val="FFFFFF"/>
                </a:solidFill>
                <a:latin typeface="Times New Roman Bold"/>
                <a:ea typeface="Times New Roman Bold"/>
                <a:cs typeface="Times New Roman Bold"/>
                <a:sym typeface="Times New Roman Bold"/>
              </a:rPr>
              <a:t>○    A Close Shave (1995), Wallace &amp; Gromit: The Wrong Trousers (1993), Grand Day Out (1992) – đều là phim hoạt hình stop-motion.</a:t>
            </a:r>
          </a:p>
          <a:p>
            <a:pPr algn="ctr">
              <a:lnSpc>
                <a:spcPts val="3852"/>
              </a:lnSpc>
              <a:spcBef>
                <a:spcPct val="0"/>
              </a:spcBef>
            </a:pPr>
            <a:r>
              <a:rPr lang="en-US" b="true" sz="2751">
                <a:solidFill>
                  <a:srgbClr val="FFFFFF"/>
                </a:solidFill>
                <a:latin typeface="Times New Roman Bold"/>
                <a:ea typeface="Times New Roman Bold"/>
                <a:cs typeface="Times New Roman Bold"/>
                <a:sym typeface="Times New Roman Bold"/>
              </a:rPr>
              <a:t>○    Schindler’s List (1993), To Kill a Mockingbird (1962) – thuộc thể loại drama/historical, giàu tính nhân văn.</a:t>
            </a:r>
          </a:p>
          <a:p>
            <a:pPr algn="ctr">
              <a:lnSpc>
                <a:spcPts val="3852"/>
              </a:lnSpc>
              <a:spcBef>
                <a:spcPct val="0"/>
              </a:spcBef>
            </a:pPr>
            <a:r>
              <a:rPr lang="en-US" b="true" sz="2751">
                <a:solidFill>
                  <a:srgbClr val="FFFFFF"/>
                </a:solidFill>
                <a:latin typeface="Times New Roman Bold"/>
                <a:ea typeface="Times New Roman Bold"/>
                <a:cs typeface="Times New Roman Bold"/>
                <a:sym typeface="Times New Roman Bold"/>
              </a:rPr>
              <a:t>●Điểm trung bình giữa hai giới (F và M) khá tương đồng, tuy nhiên nữ giới thường chấm điểm cao hơn một chút.</a:t>
            </a:r>
          </a:p>
          <a:p>
            <a:pPr algn="ctr">
              <a:lnSpc>
                <a:spcPts val="3852"/>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264246" y="3436522"/>
            <a:ext cx="10771906" cy="5410478"/>
          </a:xfrm>
          <a:custGeom>
            <a:avLst/>
            <a:gdLst/>
            <a:ahLst/>
            <a:cxnLst/>
            <a:rect r="r" b="b" t="t" l="l"/>
            <a:pathLst>
              <a:path h="5410478" w="10771906">
                <a:moveTo>
                  <a:pt x="0" y="0"/>
                </a:moveTo>
                <a:lnTo>
                  <a:pt x="10771906" y="0"/>
                </a:lnTo>
                <a:lnTo>
                  <a:pt x="10771906" y="5410478"/>
                </a:lnTo>
                <a:lnTo>
                  <a:pt x="0" y="5410478"/>
                </a:lnTo>
                <a:lnTo>
                  <a:pt x="0" y="0"/>
                </a:lnTo>
                <a:close/>
              </a:path>
            </a:pathLst>
          </a:custGeom>
          <a:blipFill>
            <a:blip r:embed="rId3"/>
            <a:stretch>
              <a:fillRect l="-2453" t="0" r="-2461" b="0"/>
            </a:stretch>
          </a:blipFill>
        </p:spPr>
      </p:sp>
      <p:sp>
        <p:nvSpPr>
          <p:cNvPr name="TextBox 4" id="4"/>
          <p:cNvSpPr txBox="true"/>
          <p:nvPr/>
        </p:nvSpPr>
        <p:spPr>
          <a:xfrm rot="0">
            <a:off x="2350711" y="-121099"/>
            <a:ext cx="13586579"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13.2 MovieLens 1M Dataset</a:t>
            </a:r>
          </a:p>
        </p:txBody>
      </p:sp>
      <p:sp>
        <p:nvSpPr>
          <p:cNvPr name="TextBox 5" id="5"/>
          <p:cNvSpPr txBox="true"/>
          <p:nvPr/>
        </p:nvSpPr>
        <p:spPr>
          <a:xfrm rot="0">
            <a:off x="6321971" y="1614904"/>
            <a:ext cx="4714181" cy="596900"/>
          </a:xfrm>
          <a:prstGeom prst="rect">
            <a:avLst/>
          </a:prstGeom>
        </p:spPr>
        <p:txBody>
          <a:bodyPr anchor="t" rtlCol="false" tIns="0" lIns="0" bIns="0" rIns="0">
            <a:spAutoFit/>
          </a:bodyPr>
          <a:lstStyle/>
          <a:p>
            <a:pPr algn="ctr">
              <a:lnSpc>
                <a:spcPts val="4900"/>
              </a:lnSpc>
            </a:pPr>
            <a:r>
              <a:rPr lang="en-US" sz="3500">
                <a:solidFill>
                  <a:srgbClr val="FFFFFF"/>
                </a:solidFill>
                <a:latin typeface="Noto Sans"/>
                <a:ea typeface="Noto Sans"/>
                <a:cs typeface="Noto Sans"/>
                <a:sym typeface="Noto Sans"/>
              </a:rPr>
              <a:t>Trực quan hóa dữ liệu </a:t>
            </a:r>
          </a:p>
        </p:txBody>
      </p:sp>
      <p:sp>
        <p:nvSpPr>
          <p:cNvPr name="TextBox 6" id="6"/>
          <p:cNvSpPr txBox="true"/>
          <p:nvPr/>
        </p:nvSpPr>
        <p:spPr>
          <a:xfrm rot="0">
            <a:off x="104379" y="2610338"/>
            <a:ext cx="12435185" cy="10763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Times New Roman Bold"/>
                <a:ea typeface="Times New Roman Bold"/>
                <a:cs typeface="Times New Roman Bold"/>
                <a:sym typeface="Times New Roman Bold"/>
              </a:rPr>
              <a:t>B</a:t>
            </a:r>
            <a:r>
              <a:rPr lang="en-US" b="true" sz="3000">
                <a:solidFill>
                  <a:srgbClr val="FFFFFF"/>
                </a:solidFill>
                <a:latin typeface="Times New Roman Bold"/>
                <a:ea typeface="Times New Roman Bold"/>
                <a:cs typeface="Times New Roman Bold"/>
                <a:sym typeface="Times New Roman Bold"/>
              </a:rPr>
              <a:t>iểu đồ trực quan hóa danh sách 10 bộ phim được nữ giới đánh giá cao nhất</a:t>
            </a:r>
          </a:p>
          <a:p>
            <a:pPr algn="ctr">
              <a:lnSpc>
                <a:spcPts val="4200"/>
              </a:lnSpc>
              <a:spcBef>
                <a:spcPct val="0"/>
              </a:spcBef>
            </a:pPr>
          </a:p>
        </p:txBody>
      </p:sp>
      <p:sp>
        <p:nvSpPr>
          <p:cNvPr name="TextBox 7" id="7"/>
          <p:cNvSpPr txBox="true"/>
          <p:nvPr/>
        </p:nvSpPr>
        <p:spPr>
          <a:xfrm rot="0">
            <a:off x="11036152" y="4227236"/>
            <a:ext cx="6984159" cy="37433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Times New Roman Bold"/>
                <a:ea typeface="Times New Roman Bold"/>
                <a:cs typeface="Times New Roman Bold"/>
                <a:sym typeface="Times New Roman Bold"/>
              </a:rPr>
              <a:t>●    Biểu đồ cho thấy các ph</a:t>
            </a:r>
            <a:r>
              <a:rPr lang="en-US" b="true" sz="3000">
                <a:solidFill>
                  <a:srgbClr val="FFFFFF"/>
                </a:solidFill>
                <a:latin typeface="Times New Roman Bold"/>
                <a:ea typeface="Times New Roman Bold"/>
                <a:cs typeface="Times New Roman Bold"/>
                <a:sym typeface="Times New Roman Bold"/>
              </a:rPr>
              <a:t>im như A Close Shave, Schindler’s List và To Kill a Mockingbird được nữ giới đánh giá cao nhất, phản ánh xu hướng ưa thích phim chính kịch và hoạt hình mang tính nhân văn.</a:t>
            </a:r>
          </a:p>
          <a:p>
            <a:pPr algn="ctr">
              <a:lnSpc>
                <a:spcPts val="4200"/>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436835" y="3542430"/>
            <a:ext cx="9428239" cy="5715870"/>
          </a:xfrm>
          <a:custGeom>
            <a:avLst/>
            <a:gdLst/>
            <a:ahLst/>
            <a:cxnLst/>
            <a:rect r="r" b="b" t="t" l="l"/>
            <a:pathLst>
              <a:path h="5715870" w="9428239">
                <a:moveTo>
                  <a:pt x="0" y="0"/>
                </a:moveTo>
                <a:lnTo>
                  <a:pt x="9428239" y="0"/>
                </a:lnTo>
                <a:lnTo>
                  <a:pt x="9428239" y="5715870"/>
                </a:lnTo>
                <a:lnTo>
                  <a:pt x="0" y="5715870"/>
                </a:lnTo>
                <a:lnTo>
                  <a:pt x="0" y="0"/>
                </a:lnTo>
                <a:close/>
              </a:path>
            </a:pathLst>
          </a:custGeom>
          <a:blipFill>
            <a:blip r:embed="rId3"/>
            <a:stretch>
              <a:fillRect l="0" t="0" r="0" b="0"/>
            </a:stretch>
          </a:blipFill>
        </p:spPr>
      </p:sp>
      <p:sp>
        <p:nvSpPr>
          <p:cNvPr name="TextBox 4" id="4"/>
          <p:cNvSpPr txBox="true"/>
          <p:nvPr/>
        </p:nvSpPr>
        <p:spPr>
          <a:xfrm rot="0">
            <a:off x="2350711" y="-121099"/>
            <a:ext cx="13586579"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13.2 MovieLens 1M Dataset</a:t>
            </a:r>
          </a:p>
        </p:txBody>
      </p:sp>
      <p:sp>
        <p:nvSpPr>
          <p:cNvPr name="TextBox 5" id="5"/>
          <p:cNvSpPr txBox="true"/>
          <p:nvPr/>
        </p:nvSpPr>
        <p:spPr>
          <a:xfrm rot="0">
            <a:off x="6321971" y="1614904"/>
            <a:ext cx="4714181" cy="596900"/>
          </a:xfrm>
          <a:prstGeom prst="rect">
            <a:avLst/>
          </a:prstGeom>
        </p:spPr>
        <p:txBody>
          <a:bodyPr anchor="t" rtlCol="false" tIns="0" lIns="0" bIns="0" rIns="0">
            <a:spAutoFit/>
          </a:bodyPr>
          <a:lstStyle/>
          <a:p>
            <a:pPr algn="ctr">
              <a:lnSpc>
                <a:spcPts val="4900"/>
              </a:lnSpc>
            </a:pPr>
            <a:r>
              <a:rPr lang="en-US" sz="3500">
                <a:solidFill>
                  <a:srgbClr val="FFFFFF"/>
                </a:solidFill>
                <a:latin typeface="Noto Sans"/>
                <a:ea typeface="Noto Sans"/>
                <a:cs typeface="Noto Sans"/>
                <a:sym typeface="Noto Sans"/>
              </a:rPr>
              <a:t>Trực quan hóa dữ liệu </a:t>
            </a:r>
          </a:p>
        </p:txBody>
      </p:sp>
      <p:sp>
        <p:nvSpPr>
          <p:cNvPr name="TextBox 6" id="6"/>
          <p:cNvSpPr txBox="true"/>
          <p:nvPr/>
        </p:nvSpPr>
        <p:spPr>
          <a:xfrm rot="0">
            <a:off x="0" y="2610338"/>
            <a:ext cx="12643942" cy="10763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Times New Roman Bold"/>
                <a:ea typeface="Times New Roman Bold"/>
                <a:cs typeface="Times New Roman Bold"/>
                <a:sym typeface="Times New Roman Bold"/>
              </a:rPr>
              <a:t>7 Phân tích đ</a:t>
            </a:r>
            <a:r>
              <a:rPr lang="en-US" b="true" sz="3000">
                <a:solidFill>
                  <a:srgbClr val="FFFFFF"/>
                </a:solidFill>
                <a:latin typeface="Times New Roman Bold"/>
                <a:ea typeface="Times New Roman Bold"/>
                <a:cs typeface="Times New Roman Bold"/>
                <a:sym typeface="Times New Roman Bold"/>
              </a:rPr>
              <a:t>iểm đánh giá trung bình theo thể loại phim (genre) và nhóm tuổi (age)</a:t>
            </a:r>
          </a:p>
        </p:txBody>
      </p:sp>
      <p:sp>
        <p:nvSpPr>
          <p:cNvPr name="TextBox 7" id="7"/>
          <p:cNvSpPr txBox="true"/>
          <p:nvPr/>
        </p:nvSpPr>
        <p:spPr>
          <a:xfrm rot="0">
            <a:off x="10272776" y="4227236"/>
            <a:ext cx="7747535" cy="42767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Times New Roman Bold"/>
                <a:ea typeface="Times New Roman Bold"/>
                <a:cs typeface="Times New Roman Bold"/>
                <a:sym typeface="Times New Roman Bold"/>
              </a:rPr>
              <a:t>●    Nhóm tuổi 25–34 thường cho điểm cao hơn, thể hiện sự tích cực trong</a:t>
            </a:r>
            <a:r>
              <a:rPr lang="en-US" b="true" sz="3000">
                <a:solidFill>
                  <a:srgbClr val="FFFFFF"/>
                </a:solidFill>
                <a:latin typeface="Times New Roman Bold"/>
                <a:ea typeface="Times New Roman Bold"/>
                <a:cs typeface="Times New Roman Bold"/>
                <a:sym typeface="Times New Roman Bold"/>
              </a:rPr>
              <a:t> đánh giá.</a:t>
            </a:r>
          </a:p>
          <a:p>
            <a:pPr algn="ctr">
              <a:lnSpc>
                <a:spcPts val="4200"/>
              </a:lnSpc>
              <a:spcBef>
                <a:spcPct val="0"/>
              </a:spcBef>
            </a:pPr>
            <a:r>
              <a:rPr lang="en-US" b="true" sz="3000">
                <a:solidFill>
                  <a:srgbClr val="FFFFFF"/>
                </a:solidFill>
                <a:latin typeface="Times New Roman Bold"/>
                <a:ea typeface="Times New Roman Bold"/>
                <a:cs typeface="Times New Roman Bold"/>
                <a:sym typeface="Times New Roman Bold"/>
              </a:rPr>
              <a:t>●    Các thể loại như Drama, Documentary, War có xu hướng được đánh giá cao hơn ở người trưởng thành và lớn tuổi.</a:t>
            </a:r>
          </a:p>
          <a:p>
            <a:pPr algn="ctr">
              <a:lnSpc>
                <a:spcPts val="4200"/>
              </a:lnSpc>
              <a:spcBef>
                <a:spcPct val="0"/>
              </a:spcBef>
            </a:pPr>
            <a:r>
              <a:rPr lang="en-US" b="true" sz="3000">
                <a:solidFill>
                  <a:srgbClr val="FFFFFF"/>
                </a:solidFill>
                <a:latin typeface="Times New Roman Bold"/>
                <a:ea typeface="Times New Roman Bold"/>
                <a:cs typeface="Times New Roman Bold"/>
                <a:sym typeface="Times New Roman Bold"/>
              </a:rPr>
              <a:t>●Thể loại Animation, Comedy, Action lại được người trẻ tuổi đánh giá cao hơn.</a:t>
            </a:r>
          </a:p>
          <a:p>
            <a:pPr algn="ctr">
              <a:lnSpc>
                <a:spcPts val="4200"/>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0" y="3362813"/>
            <a:ext cx="8295156" cy="6713515"/>
          </a:xfrm>
          <a:custGeom>
            <a:avLst/>
            <a:gdLst/>
            <a:ahLst/>
            <a:cxnLst/>
            <a:rect r="r" b="b" t="t" l="l"/>
            <a:pathLst>
              <a:path h="6713515" w="8295156">
                <a:moveTo>
                  <a:pt x="0" y="0"/>
                </a:moveTo>
                <a:lnTo>
                  <a:pt x="8295156" y="0"/>
                </a:lnTo>
                <a:lnTo>
                  <a:pt x="8295156" y="6713515"/>
                </a:lnTo>
                <a:lnTo>
                  <a:pt x="0" y="6713515"/>
                </a:lnTo>
                <a:lnTo>
                  <a:pt x="0" y="0"/>
                </a:lnTo>
                <a:close/>
              </a:path>
            </a:pathLst>
          </a:custGeom>
          <a:blipFill>
            <a:blip r:embed="rId3"/>
            <a:stretch>
              <a:fillRect l="-2477" t="-1639" r="0" b="-764"/>
            </a:stretch>
          </a:blipFill>
        </p:spPr>
      </p:sp>
      <p:sp>
        <p:nvSpPr>
          <p:cNvPr name="TextBox 4" id="4"/>
          <p:cNvSpPr txBox="true"/>
          <p:nvPr/>
        </p:nvSpPr>
        <p:spPr>
          <a:xfrm rot="0">
            <a:off x="2350711" y="-121099"/>
            <a:ext cx="13586579"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13.2 MovieLens 1M Dataset</a:t>
            </a:r>
          </a:p>
        </p:txBody>
      </p:sp>
      <p:sp>
        <p:nvSpPr>
          <p:cNvPr name="TextBox 5" id="5"/>
          <p:cNvSpPr txBox="true"/>
          <p:nvPr/>
        </p:nvSpPr>
        <p:spPr>
          <a:xfrm rot="0">
            <a:off x="6321971" y="1614904"/>
            <a:ext cx="4714181" cy="596900"/>
          </a:xfrm>
          <a:prstGeom prst="rect">
            <a:avLst/>
          </a:prstGeom>
        </p:spPr>
        <p:txBody>
          <a:bodyPr anchor="t" rtlCol="false" tIns="0" lIns="0" bIns="0" rIns="0">
            <a:spAutoFit/>
          </a:bodyPr>
          <a:lstStyle/>
          <a:p>
            <a:pPr algn="ctr">
              <a:lnSpc>
                <a:spcPts val="4900"/>
              </a:lnSpc>
            </a:pPr>
            <a:r>
              <a:rPr lang="en-US" sz="3500">
                <a:solidFill>
                  <a:srgbClr val="FFFFFF"/>
                </a:solidFill>
                <a:latin typeface="Noto Sans"/>
                <a:ea typeface="Noto Sans"/>
                <a:cs typeface="Noto Sans"/>
                <a:sym typeface="Noto Sans"/>
              </a:rPr>
              <a:t>Trực quan hóa dữ liệu </a:t>
            </a:r>
          </a:p>
        </p:txBody>
      </p:sp>
      <p:sp>
        <p:nvSpPr>
          <p:cNvPr name="TextBox 6" id="6"/>
          <p:cNvSpPr txBox="true"/>
          <p:nvPr/>
        </p:nvSpPr>
        <p:spPr>
          <a:xfrm rot="0">
            <a:off x="0" y="2610338"/>
            <a:ext cx="14992793"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Times New Roman Bold"/>
                <a:ea typeface="Times New Roman Bold"/>
                <a:cs typeface="Times New Roman Bold"/>
                <a:sym typeface="Times New Roman Bold"/>
              </a:rPr>
              <a:t>Biểu đồ Heatmap thể hiện đ</a:t>
            </a:r>
            <a:r>
              <a:rPr lang="en-US" b="true" sz="3000">
                <a:solidFill>
                  <a:srgbClr val="FFFFFF"/>
                </a:solidFill>
                <a:latin typeface="Times New Roman Bold"/>
                <a:ea typeface="Times New Roman Bold"/>
                <a:cs typeface="Times New Roman Bold"/>
                <a:sym typeface="Times New Roman Bold"/>
              </a:rPr>
              <a:t>iểm đánh giá trung bình theo thể loại phim và nhóm tuổi</a:t>
            </a:r>
          </a:p>
        </p:txBody>
      </p:sp>
      <p:sp>
        <p:nvSpPr>
          <p:cNvPr name="TextBox 7" id="7"/>
          <p:cNvSpPr txBox="true"/>
          <p:nvPr/>
        </p:nvSpPr>
        <p:spPr>
          <a:xfrm rot="0">
            <a:off x="8679062" y="3286613"/>
            <a:ext cx="8580238" cy="6427063"/>
          </a:xfrm>
          <a:prstGeom prst="rect">
            <a:avLst/>
          </a:prstGeom>
        </p:spPr>
        <p:txBody>
          <a:bodyPr anchor="t" rtlCol="false" tIns="0" lIns="0" bIns="0" rIns="0">
            <a:spAutoFit/>
          </a:bodyPr>
          <a:lstStyle/>
          <a:p>
            <a:pPr algn="ctr">
              <a:lnSpc>
                <a:spcPts val="3608"/>
              </a:lnSpc>
              <a:spcBef>
                <a:spcPct val="0"/>
              </a:spcBef>
            </a:pPr>
            <a:r>
              <a:rPr lang="en-US" b="true" sz="2577">
                <a:solidFill>
                  <a:srgbClr val="FFFFFF"/>
                </a:solidFill>
                <a:latin typeface="Times New Roman Bold"/>
                <a:ea typeface="Times New Roman Bold"/>
                <a:cs typeface="Times New Roman Bold"/>
                <a:sym typeface="Times New Roman Bold"/>
              </a:rPr>
              <a:t>●    Các thể loại như Film-Noir, Documentary, và Drama có màu sắc đậm hơn, chứng tỏ được đánh giá cao nhất, đặc biệt là bởi nhóm người trung</a:t>
            </a:r>
            <a:r>
              <a:rPr lang="en-US" b="true" sz="2577">
                <a:solidFill>
                  <a:srgbClr val="FFFFFF"/>
                </a:solidFill>
                <a:latin typeface="Times New Roman Bold"/>
                <a:ea typeface="Times New Roman Bold"/>
                <a:cs typeface="Times New Roman Bold"/>
                <a:sym typeface="Times New Roman Bold"/>
              </a:rPr>
              <a:t> niên và lớn tuổi (từ 35 tuổi trở lên). Những thể loại này thường có nội dung sâu sắc, nhân văn, và giàu giá trị nghệ thuật — phù hợp với nhóm khán giả trưởng thành.</a:t>
            </a:r>
          </a:p>
          <a:p>
            <a:pPr algn="ctr">
              <a:lnSpc>
                <a:spcPts val="3608"/>
              </a:lnSpc>
              <a:spcBef>
                <a:spcPct val="0"/>
              </a:spcBef>
            </a:pPr>
            <a:r>
              <a:rPr lang="en-US" b="true" sz="2577">
                <a:solidFill>
                  <a:srgbClr val="FFFFFF"/>
                </a:solidFill>
                <a:latin typeface="Times New Roman Bold"/>
                <a:ea typeface="Times New Roman Bold"/>
                <a:cs typeface="Times New Roman Bold"/>
                <a:sym typeface="Times New Roman Bold"/>
              </a:rPr>
              <a:t>●    Ngược lại, các thể loại Children’s, Horror, và Animation có điểm đánh giá thấp hơn, nhất là ở người lớn tuổi, nhưng lại được người trẻ (18–25 tuổi) yêu thích hơn.</a:t>
            </a:r>
          </a:p>
          <a:p>
            <a:pPr algn="ctr">
              <a:lnSpc>
                <a:spcPts val="3608"/>
              </a:lnSpc>
              <a:spcBef>
                <a:spcPct val="0"/>
              </a:spcBef>
            </a:pPr>
            <a:r>
              <a:rPr lang="en-US" b="true" sz="2577">
                <a:solidFill>
                  <a:srgbClr val="FFFFFF"/>
                </a:solidFill>
                <a:latin typeface="Times New Roman Bold"/>
                <a:ea typeface="Times New Roman Bold"/>
                <a:cs typeface="Times New Roman Bold"/>
                <a:sym typeface="Times New Roman Bold"/>
              </a:rPr>
              <a:t>Nhìn chung, biểu đồ cho thấy thị hiếu điện ảnh thay đổi theo độ tuổi: người trẻ ưa chuộng các phim có yếu tố giải trí, hành động, trong khi ●người lớn tuổi đánh giá cao phim có chiều sâu nội dung, cảm xúc và giá trị nghệ thuật cao.</a:t>
            </a:r>
          </a:p>
          <a:p>
            <a:pPr algn="ctr">
              <a:lnSpc>
                <a:spcPts val="3608"/>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968276" y="355151"/>
            <a:ext cx="16351448"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13.3 US Baby Names (1880–2010)</a:t>
            </a:r>
          </a:p>
        </p:txBody>
      </p:sp>
      <p:sp>
        <p:nvSpPr>
          <p:cNvPr name="TextBox 4" id="4"/>
          <p:cNvSpPr txBox="true"/>
          <p:nvPr/>
        </p:nvSpPr>
        <p:spPr>
          <a:xfrm rot="0">
            <a:off x="825597" y="2263734"/>
            <a:ext cx="5654278" cy="1758950"/>
          </a:xfrm>
          <a:prstGeom prst="rect">
            <a:avLst/>
          </a:prstGeom>
        </p:spPr>
        <p:txBody>
          <a:bodyPr anchor="t" rtlCol="false" tIns="0" lIns="0" bIns="0" rIns="0">
            <a:spAutoFit/>
          </a:bodyPr>
          <a:lstStyle/>
          <a:p>
            <a:pPr algn="ctr">
              <a:lnSpc>
                <a:spcPts val="7000"/>
              </a:lnSpc>
            </a:pPr>
            <a:r>
              <a:rPr lang="en-US" sz="5000" b="true">
                <a:solidFill>
                  <a:srgbClr val="FFFFFF"/>
                </a:solidFill>
                <a:latin typeface="DejaVu Serif Bold"/>
                <a:ea typeface="DejaVu Serif Bold"/>
                <a:cs typeface="DejaVu Serif Bold"/>
                <a:sym typeface="DejaVu Serif Bold"/>
              </a:rPr>
              <a:t>Dữ liệu sử dụng</a:t>
            </a:r>
          </a:p>
          <a:p>
            <a:pPr algn="ctr">
              <a:lnSpc>
                <a:spcPts val="7000"/>
              </a:lnSpc>
            </a:pPr>
          </a:p>
        </p:txBody>
      </p:sp>
      <p:sp>
        <p:nvSpPr>
          <p:cNvPr name="TextBox 5" id="5"/>
          <p:cNvSpPr txBox="true"/>
          <p:nvPr/>
        </p:nvSpPr>
        <p:spPr>
          <a:xfrm rot="0">
            <a:off x="712785" y="3474754"/>
            <a:ext cx="16809020" cy="5838344"/>
          </a:xfrm>
          <a:prstGeom prst="rect">
            <a:avLst/>
          </a:prstGeom>
        </p:spPr>
        <p:txBody>
          <a:bodyPr anchor="t" rtlCol="false" tIns="0" lIns="0" bIns="0" rIns="0">
            <a:spAutoFit/>
          </a:bodyPr>
          <a:lstStyle/>
          <a:p>
            <a:pPr algn="just">
              <a:lnSpc>
                <a:spcPts val="4900"/>
              </a:lnSpc>
            </a:pPr>
            <a:r>
              <a:rPr lang="en-US" sz="3500">
                <a:solidFill>
                  <a:srgbClr val="FFFFFF"/>
                </a:solidFill>
                <a:latin typeface="Noto Serif Display"/>
                <a:ea typeface="Noto Serif Display"/>
                <a:cs typeface="Noto Serif Display"/>
                <a:sym typeface="Noto Serif Display"/>
              </a:rPr>
              <a:t>-B</a:t>
            </a:r>
            <a:r>
              <a:rPr lang="en-US" sz="3500">
                <a:solidFill>
                  <a:srgbClr val="FFFFFF"/>
                </a:solidFill>
                <a:latin typeface="Noto Serif Display"/>
                <a:ea typeface="Noto Serif Display"/>
                <a:cs typeface="Noto Serif Display"/>
                <a:sym typeface="Noto Serif Display"/>
              </a:rPr>
              <a:t>ộ dữ liệu: US Baby Names (nguồn từ Social Security Administration – SSA, Hoa Kỳ)</a:t>
            </a:r>
          </a:p>
          <a:p>
            <a:pPr algn="just">
              <a:lnSpc>
                <a:spcPts val="4900"/>
              </a:lnSpc>
            </a:pPr>
            <a:r>
              <a:rPr lang="en-US" sz="3500">
                <a:solidFill>
                  <a:srgbClr val="FFFFFF"/>
                </a:solidFill>
                <a:latin typeface="Noto Serif Display"/>
                <a:ea typeface="Noto Serif Display"/>
                <a:cs typeface="Noto Serif Display"/>
                <a:sym typeface="Noto Serif Display"/>
              </a:rPr>
              <a:t>-Tập dữ liệu bao gồm 131 tệp từ năm 1880 đến 2010,</a:t>
            </a:r>
          </a:p>
          <a:p>
            <a:pPr algn="just">
              <a:lnSpc>
                <a:spcPts val="4900"/>
              </a:lnSpc>
            </a:pPr>
            <a:r>
              <a:rPr lang="en-US" sz="3500">
                <a:solidFill>
                  <a:srgbClr val="FFFFFF"/>
                </a:solidFill>
                <a:latin typeface="Noto Serif Display"/>
                <a:ea typeface="Noto Serif Display"/>
                <a:cs typeface="Noto Serif Display"/>
                <a:sym typeface="Noto Serif Display"/>
              </a:rPr>
              <a:t>-Mỗi dòng trong tệp biểu diễn thông tin về một tên được đặt trong năm đó, gồm các trường sau:</a:t>
            </a:r>
          </a:p>
          <a:p>
            <a:pPr algn="just" marL="755651" indent="-377825" lvl="1">
              <a:lnSpc>
                <a:spcPts val="4900"/>
              </a:lnSpc>
              <a:buFont typeface="Arial"/>
              <a:buChar char="•"/>
            </a:pPr>
            <a:r>
              <a:rPr lang="en-US" sz="3500">
                <a:solidFill>
                  <a:srgbClr val="FFFFFF"/>
                </a:solidFill>
                <a:latin typeface="Noto Serif Display"/>
                <a:ea typeface="Noto Serif Display"/>
                <a:cs typeface="Noto Serif Display"/>
                <a:sym typeface="Noto Serif Display"/>
              </a:rPr>
              <a:t>name: tên trẻ em (chuỗi ký tự).</a:t>
            </a:r>
          </a:p>
          <a:p>
            <a:pPr algn="just" marL="755651" indent="-377825" lvl="1">
              <a:lnSpc>
                <a:spcPts val="4900"/>
              </a:lnSpc>
              <a:buFont typeface="Arial"/>
              <a:buChar char="•"/>
            </a:pPr>
            <a:r>
              <a:rPr lang="en-US" sz="3500">
                <a:solidFill>
                  <a:srgbClr val="FFFFFF"/>
                </a:solidFill>
                <a:latin typeface="Noto Serif Display"/>
                <a:ea typeface="Noto Serif Display"/>
                <a:cs typeface="Noto Serif Display"/>
                <a:sym typeface="Noto Serif Display"/>
              </a:rPr>
              <a:t>sex: giới tính của trẻ (M - nam, F - Nữ).</a:t>
            </a:r>
          </a:p>
          <a:p>
            <a:pPr algn="just" marL="755651" indent="-377825" lvl="1">
              <a:lnSpc>
                <a:spcPts val="4900"/>
              </a:lnSpc>
              <a:buFont typeface="Arial"/>
              <a:buChar char="•"/>
            </a:pPr>
            <a:r>
              <a:rPr lang="en-US" sz="3500">
                <a:solidFill>
                  <a:srgbClr val="FFFFFF"/>
                </a:solidFill>
                <a:latin typeface="Noto Serif Display"/>
                <a:ea typeface="Noto Serif Display"/>
                <a:cs typeface="Noto Serif Display"/>
                <a:sym typeface="Noto Serif Display"/>
              </a:rPr>
              <a:t>births: số lượng trẻ sinh ra trong năm đó có tên và giới tính tương ứng</a:t>
            </a:r>
          </a:p>
          <a:p>
            <a:pPr algn="l">
              <a:lnSpc>
                <a:spcPts val="3553"/>
              </a:lnSpc>
            </a:pPr>
          </a:p>
          <a:p>
            <a:pPr algn="l">
              <a:lnSpc>
                <a:spcPts val="3553"/>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95590" y="2368588"/>
            <a:ext cx="8148410" cy="6889712"/>
          </a:xfrm>
          <a:custGeom>
            <a:avLst/>
            <a:gdLst/>
            <a:ahLst/>
            <a:cxnLst/>
            <a:rect r="r" b="b" t="t" l="l"/>
            <a:pathLst>
              <a:path h="6889712" w="8148410">
                <a:moveTo>
                  <a:pt x="0" y="0"/>
                </a:moveTo>
                <a:lnTo>
                  <a:pt x="8148410" y="0"/>
                </a:lnTo>
                <a:lnTo>
                  <a:pt x="8148410" y="6889712"/>
                </a:lnTo>
                <a:lnTo>
                  <a:pt x="0" y="6889712"/>
                </a:lnTo>
                <a:lnTo>
                  <a:pt x="0" y="0"/>
                </a:lnTo>
                <a:close/>
              </a:path>
            </a:pathLst>
          </a:custGeom>
          <a:blipFill>
            <a:blip r:embed="rId2"/>
            <a:stretch>
              <a:fillRect l="0" t="0" r="0" b="0"/>
            </a:stretch>
          </a:blipFill>
        </p:spPr>
      </p:sp>
      <p:sp>
        <p:nvSpPr>
          <p:cNvPr name="TextBox 3" id="3"/>
          <p:cNvSpPr txBox="true"/>
          <p:nvPr/>
        </p:nvSpPr>
        <p:spPr>
          <a:xfrm rot="0">
            <a:off x="-1117452" y="508952"/>
            <a:ext cx="13308407" cy="915670"/>
          </a:xfrm>
          <a:prstGeom prst="rect">
            <a:avLst/>
          </a:prstGeom>
        </p:spPr>
        <p:txBody>
          <a:bodyPr anchor="t" rtlCol="false" tIns="0" lIns="0" bIns="0" rIns="0">
            <a:spAutoFit/>
          </a:bodyPr>
          <a:lstStyle/>
          <a:p>
            <a:pPr algn="ctr">
              <a:lnSpc>
                <a:spcPts val="7279"/>
              </a:lnSpc>
            </a:pPr>
            <a:r>
              <a:rPr lang="en-US" sz="5199">
                <a:solidFill>
                  <a:srgbClr val="FFFFFF"/>
                </a:solidFill>
                <a:latin typeface="Times New Roman"/>
                <a:ea typeface="Times New Roman"/>
                <a:cs typeface="Times New Roman"/>
                <a:sym typeface="Times New Roman"/>
              </a:rPr>
              <a:t>Đọc và gộp dữ liệu từ nhiều năm</a:t>
            </a:r>
          </a:p>
        </p:txBody>
      </p:sp>
      <p:sp>
        <p:nvSpPr>
          <p:cNvPr name="TextBox 4" id="4"/>
          <p:cNvSpPr txBox="true"/>
          <p:nvPr/>
        </p:nvSpPr>
        <p:spPr>
          <a:xfrm rot="0">
            <a:off x="9791752" y="3051225"/>
            <a:ext cx="7829076" cy="4930775"/>
          </a:xfrm>
          <a:prstGeom prst="rect">
            <a:avLst/>
          </a:prstGeom>
        </p:spPr>
        <p:txBody>
          <a:bodyPr anchor="t" rtlCol="false" tIns="0" lIns="0" bIns="0" rIns="0">
            <a:spAutoFit/>
          </a:bodyPr>
          <a:lstStyle/>
          <a:p>
            <a:pPr algn="just">
              <a:lnSpc>
                <a:spcPts val="4900"/>
              </a:lnSpc>
            </a:pPr>
            <a:r>
              <a:rPr lang="en-US" sz="3500">
                <a:solidFill>
                  <a:srgbClr val="FFFFFF"/>
                </a:solidFill>
                <a:latin typeface="Noto Serif Display"/>
                <a:ea typeface="Noto Serif Display"/>
                <a:cs typeface="Noto Serif Display"/>
                <a:sym typeface="Noto Serif Display"/>
              </a:rPr>
              <a:t>-Đọc từng file dữ liệu từ năm 1880-2010, t</a:t>
            </a:r>
            <a:r>
              <a:rPr lang="en-US" sz="3500">
                <a:solidFill>
                  <a:srgbClr val="FFFFFF"/>
                </a:solidFill>
                <a:latin typeface="Noto Serif Display"/>
                <a:ea typeface="Noto Serif Display"/>
                <a:cs typeface="Noto Serif Display"/>
                <a:sym typeface="Noto Serif Display"/>
              </a:rPr>
              <a:t>hêm cột year.</a:t>
            </a:r>
          </a:p>
          <a:p>
            <a:pPr algn="just">
              <a:lnSpc>
                <a:spcPts val="4900"/>
              </a:lnSpc>
            </a:pPr>
          </a:p>
          <a:p>
            <a:pPr algn="just">
              <a:lnSpc>
                <a:spcPts val="4900"/>
              </a:lnSpc>
            </a:pPr>
            <a:r>
              <a:rPr lang="en-US" sz="3500">
                <a:solidFill>
                  <a:srgbClr val="FFFFFF"/>
                </a:solidFill>
                <a:latin typeface="Noto Serif Display"/>
                <a:ea typeface="Noto Serif Display"/>
                <a:cs typeface="Noto Serif Display"/>
                <a:sym typeface="Noto Serif Display"/>
              </a:rPr>
              <a:t>-Gộp toàn bộ dữ liệu lại thành một bảng duy nhất.</a:t>
            </a:r>
          </a:p>
          <a:p>
            <a:pPr algn="just">
              <a:lnSpc>
                <a:spcPts val="4900"/>
              </a:lnSpc>
            </a:pPr>
            <a:r>
              <a:rPr lang="en-US" sz="3500">
                <a:solidFill>
                  <a:srgbClr val="FFFFFF"/>
                </a:solidFill>
                <a:latin typeface="Noto Serif Display"/>
                <a:ea typeface="Noto Serif Display"/>
                <a:cs typeface="Noto Serif Display"/>
                <a:sym typeface="Noto Serif Display"/>
              </a:rPr>
              <a:t> </a:t>
            </a:r>
          </a:p>
          <a:p>
            <a:pPr algn="just">
              <a:lnSpc>
                <a:spcPts val="4900"/>
              </a:lnSpc>
            </a:pPr>
            <a:r>
              <a:rPr lang="en-US" sz="3500">
                <a:solidFill>
                  <a:srgbClr val="FFFFFF"/>
                </a:solidFill>
                <a:latin typeface="Noto Serif Display"/>
                <a:ea typeface="Noto Serif Display"/>
                <a:cs typeface="Noto Serif Display"/>
                <a:sym typeface="Noto Serif Display"/>
              </a:rPr>
              <a:t>-Tổng số bản ghi sau khi gộp: 1.690.784 dòng.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3327546" y="441916"/>
            <a:ext cx="12117511" cy="1419225"/>
          </a:xfrm>
          <a:prstGeom prst="rect">
            <a:avLst/>
          </a:prstGeom>
        </p:spPr>
        <p:txBody>
          <a:bodyPr anchor="t" rtlCol="false" tIns="0" lIns="0" bIns="0" rIns="0">
            <a:spAutoFit/>
          </a:bodyPr>
          <a:lstStyle/>
          <a:p>
            <a:pPr algn="ctr">
              <a:lnSpc>
                <a:spcPts val="10800"/>
              </a:lnSpc>
            </a:pPr>
            <a:r>
              <a:rPr lang="en-US" sz="9000">
                <a:solidFill>
                  <a:srgbClr val="F3F3F3"/>
                </a:solidFill>
                <a:latin typeface="Times New Roman"/>
                <a:ea typeface="Times New Roman"/>
                <a:cs typeface="Times New Roman"/>
                <a:sym typeface="Times New Roman"/>
              </a:rPr>
              <a:t>GIỚI THIỆU ĐỀ TÀI</a:t>
            </a:r>
          </a:p>
        </p:txBody>
      </p:sp>
      <p:sp>
        <p:nvSpPr>
          <p:cNvPr name="TextBox 4" id="4"/>
          <p:cNvSpPr txBox="true"/>
          <p:nvPr/>
        </p:nvSpPr>
        <p:spPr>
          <a:xfrm rot="0">
            <a:off x="150808" y="3099391"/>
            <a:ext cx="17941363" cy="7092950"/>
          </a:xfrm>
          <a:prstGeom prst="rect">
            <a:avLst/>
          </a:prstGeom>
        </p:spPr>
        <p:txBody>
          <a:bodyPr anchor="t" rtlCol="false" tIns="0" lIns="0" bIns="0" rIns="0">
            <a:spAutoFit/>
          </a:bodyPr>
          <a:lstStyle/>
          <a:p>
            <a:pPr algn="just" marL="1079501" indent="-539750" lvl="1">
              <a:lnSpc>
                <a:spcPts val="7000"/>
              </a:lnSpc>
              <a:buFont typeface="Arial"/>
              <a:buChar char="•"/>
            </a:pPr>
            <a:r>
              <a:rPr lang="en-US" b="true" sz="5000">
                <a:solidFill>
                  <a:srgbClr val="F3F3F3"/>
                </a:solidFill>
                <a:latin typeface="Times New Roman Bold"/>
                <a:ea typeface="Times New Roman Bold"/>
                <a:cs typeface="Times New Roman Bold"/>
                <a:sym typeface="Times New Roman Bold"/>
              </a:rPr>
              <a:t>Trong thời đại dữ liệu lớn, phân tích dữ liệu là kỹ năng quan trọng.</a:t>
            </a:r>
          </a:p>
          <a:p>
            <a:pPr algn="just" marL="1079501" indent="-539750" lvl="1">
              <a:lnSpc>
                <a:spcPts val="7000"/>
              </a:lnSpc>
              <a:buFont typeface="Arial"/>
              <a:buChar char="•"/>
            </a:pPr>
            <a:r>
              <a:rPr lang="en-US" b="true" sz="5000">
                <a:solidFill>
                  <a:srgbClr val="F3F3F3"/>
                </a:solidFill>
                <a:latin typeface="Times New Roman Bold"/>
                <a:ea typeface="Times New Roman Bold"/>
                <a:cs typeface="Times New Roman Bold"/>
                <a:sym typeface="Times New Roman Bold"/>
              </a:rPr>
              <a:t>ED</a:t>
            </a:r>
            <a:r>
              <a:rPr lang="en-US" b="true" sz="5000">
                <a:solidFill>
                  <a:srgbClr val="F3F3F3"/>
                </a:solidFill>
                <a:latin typeface="Times New Roman Bold"/>
                <a:ea typeface="Times New Roman Bold"/>
                <a:cs typeface="Times New Roman Bold"/>
                <a:sym typeface="Times New Roman Bold"/>
              </a:rPr>
              <a:t>A giúp hiểu dữ liệu trước khi xây mô hình.</a:t>
            </a:r>
          </a:p>
          <a:p>
            <a:pPr algn="just" marL="1079501" indent="-539750" lvl="1">
              <a:lnSpc>
                <a:spcPts val="7000"/>
              </a:lnSpc>
              <a:buFont typeface="Arial"/>
              <a:buChar char="•"/>
            </a:pPr>
            <a:r>
              <a:rPr lang="en-US" b="true" sz="5000">
                <a:solidFill>
                  <a:srgbClr val="F3F3F3"/>
                </a:solidFill>
                <a:latin typeface="Times New Roman Bold"/>
                <a:ea typeface="Times New Roman Bold"/>
                <a:cs typeface="Times New Roman Bold"/>
                <a:sym typeface="Times New Roman Bold"/>
              </a:rPr>
              <a:t>Dự án sử dụng Python và các thư viện: NumPy, pandas, matplotlib, seaborn.</a:t>
            </a:r>
          </a:p>
          <a:p>
            <a:pPr algn="just" marL="1079501" indent="-539750" lvl="1">
              <a:lnSpc>
                <a:spcPts val="7000"/>
              </a:lnSpc>
              <a:buFont typeface="Arial"/>
              <a:buChar char="•"/>
            </a:pPr>
            <a:r>
              <a:rPr lang="en-US" b="true" sz="5000">
                <a:solidFill>
                  <a:srgbClr val="F3F3F3"/>
                </a:solidFill>
                <a:latin typeface="Times New Roman Bold"/>
                <a:ea typeface="Times New Roman Bold"/>
                <a:cs typeface="Times New Roman Bold"/>
                <a:sym typeface="Times New Roman Bold"/>
              </a:rPr>
              <a:t>Áp dụng kiến thức qua 5 bộ dữ liệu thực tế từ sách Python for Data Analysis (Chương 13).</a:t>
            </a:r>
          </a:p>
          <a:p>
            <a:pPr algn="just">
              <a:lnSpc>
                <a:spcPts val="7000"/>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2018062" y="1812861"/>
            <a:ext cx="14251876" cy="7909791"/>
          </a:xfrm>
          <a:custGeom>
            <a:avLst/>
            <a:gdLst/>
            <a:ahLst/>
            <a:cxnLst/>
            <a:rect r="r" b="b" t="t" l="l"/>
            <a:pathLst>
              <a:path h="7909791" w="14251876">
                <a:moveTo>
                  <a:pt x="0" y="0"/>
                </a:moveTo>
                <a:lnTo>
                  <a:pt x="14251876" y="0"/>
                </a:lnTo>
                <a:lnTo>
                  <a:pt x="14251876" y="7909791"/>
                </a:lnTo>
                <a:lnTo>
                  <a:pt x="0" y="7909791"/>
                </a:lnTo>
                <a:lnTo>
                  <a:pt x="0" y="0"/>
                </a:lnTo>
                <a:close/>
              </a:path>
            </a:pathLst>
          </a:custGeom>
          <a:blipFill>
            <a:blip r:embed="rId3"/>
            <a:stretch>
              <a:fillRect l="0" t="0" r="0" b="0"/>
            </a:stretch>
          </a:blipFill>
        </p:spPr>
      </p:sp>
      <p:sp>
        <p:nvSpPr>
          <p:cNvPr name="TextBox 4" id="4"/>
          <p:cNvSpPr txBox="true"/>
          <p:nvPr/>
        </p:nvSpPr>
        <p:spPr>
          <a:xfrm rot="0">
            <a:off x="1832868" y="508952"/>
            <a:ext cx="13439081" cy="882651"/>
          </a:xfrm>
          <a:prstGeom prst="rect">
            <a:avLst/>
          </a:prstGeom>
        </p:spPr>
        <p:txBody>
          <a:bodyPr anchor="t" rtlCol="false" tIns="0" lIns="0" bIns="0" rIns="0">
            <a:spAutoFit/>
          </a:bodyPr>
          <a:lstStyle/>
          <a:p>
            <a:pPr algn="ctr">
              <a:lnSpc>
                <a:spcPts val="6999"/>
              </a:lnSpc>
            </a:pPr>
            <a:r>
              <a:rPr lang="en-US" sz="4999">
                <a:solidFill>
                  <a:srgbClr val="FFFFFF"/>
                </a:solidFill>
                <a:latin typeface="Times New Roman"/>
                <a:ea typeface="Times New Roman"/>
                <a:cs typeface="Times New Roman"/>
                <a:sym typeface="Times New Roman"/>
              </a:rPr>
              <a:t>Phân tíc</a:t>
            </a:r>
            <a:r>
              <a:rPr lang="en-US" sz="4999">
                <a:solidFill>
                  <a:srgbClr val="FFFFFF"/>
                </a:solidFill>
                <a:latin typeface="Times New Roman"/>
                <a:ea typeface="Times New Roman"/>
                <a:cs typeface="Times New Roman"/>
                <a:sym typeface="Times New Roman"/>
              </a:rPr>
              <a:t>h tổng số trẻ sinh theo giới tính (1880–2010)</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62818" y="1422837"/>
            <a:ext cx="17259300" cy="3101538"/>
          </a:xfrm>
          <a:prstGeom prst="rect">
            <a:avLst/>
          </a:prstGeom>
        </p:spPr>
        <p:txBody>
          <a:bodyPr anchor="t" rtlCol="false" tIns="0" lIns="0" bIns="0" rIns="0">
            <a:spAutoFit/>
          </a:bodyPr>
          <a:lstStyle/>
          <a:p>
            <a:pPr algn="l">
              <a:lnSpc>
                <a:spcPts val="4900"/>
              </a:lnSpc>
            </a:pPr>
            <a:r>
              <a:rPr lang="en-US" sz="3500">
                <a:solidFill>
                  <a:srgbClr val="FFFFFF"/>
                </a:solidFill>
                <a:latin typeface="Times New Roman"/>
                <a:ea typeface="Times New Roman"/>
                <a:cs typeface="Times New Roman"/>
                <a:sym typeface="Times New Roman"/>
              </a:rPr>
              <a:t>Nhận xét:</a:t>
            </a:r>
          </a:p>
          <a:p>
            <a:pPr algn="l">
              <a:lnSpc>
                <a:spcPts val="4900"/>
              </a:lnSpc>
            </a:pPr>
            <a:r>
              <a:rPr lang="en-US" sz="3500">
                <a:solidFill>
                  <a:srgbClr val="FFFFFF"/>
                </a:solidFill>
                <a:latin typeface="Times New Roman"/>
                <a:ea typeface="Times New Roman"/>
                <a:cs typeface="Times New Roman"/>
                <a:sym typeface="Times New Roman"/>
              </a:rPr>
              <a:t>-Biểu đồ cho thấy tổng số trẻ sinh tăng mạnh giai đoạn 1900–1960, đạt đỉnh trong thời kỳ Baby Boom, sau đó dao động ổn định.</a:t>
            </a:r>
          </a:p>
          <a:p>
            <a:pPr algn="l">
              <a:lnSpc>
                <a:spcPts val="4900"/>
              </a:lnSpc>
            </a:pPr>
            <a:r>
              <a:rPr lang="en-US" sz="3500">
                <a:solidFill>
                  <a:srgbClr val="FFFFFF"/>
                </a:solidFill>
                <a:latin typeface="Times New Roman"/>
                <a:ea typeface="Times New Roman"/>
                <a:cs typeface="Times New Roman"/>
                <a:sym typeface="Times New Roman"/>
              </a:rPr>
              <a:t> -Số trẻ nam luôn cao hơn nữ, nhưng chênh lệch không lớn và duy trì ổn định qua các năm.</a:t>
            </a:r>
          </a:p>
          <a:p>
            <a:pPr algn="ctr">
              <a:lnSpc>
                <a:spcPts val="4948"/>
              </a:lnSpc>
            </a:pPr>
          </a:p>
        </p:txBody>
      </p:sp>
      <p:sp>
        <p:nvSpPr>
          <p:cNvPr name="TextBox 3" id="3"/>
          <p:cNvSpPr txBox="true"/>
          <p:nvPr/>
        </p:nvSpPr>
        <p:spPr>
          <a:xfrm rot="0">
            <a:off x="465882" y="5613048"/>
            <a:ext cx="17356236" cy="1863725"/>
          </a:xfrm>
          <a:prstGeom prst="rect">
            <a:avLst/>
          </a:prstGeom>
        </p:spPr>
        <p:txBody>
          <a:bodyPr anchor="t" rtlCol="false" tIns="0" lIns="0" bIns="0" rIns="0">
            <a:spAutoFit/>
          </a:bodyPr>
          <a:lstStyle/>
          <a:p>
            <a:pPr algn="l">
              <a:lnSpc>
                <a:spcPts val="4900"/>
              </a:lnSpc>
            </a:pPr>
            <a:r>
              <a:rPr lang="en-US" sz="3500">
                <a:solidFill>
                  <a:srgbClr val="FFFFFF"/>
                </a:solidFill>
                <a:latin typeface="Times New Roman"/>
                <a:ea typeface="Times New Roman"/>
                <a:cs typeface="Times New Roman"/>
                <a:sym typeface="Times New Roman"/>
              </a:rPr>
              <a:t>Kết luận:</a:t>
            </a:r>
          </a:p>
          <a:p>
            <a:pPr algn="l">
              <a:lnSpc>
                <a:spcPts val="4900"/>
              </a:lnSpc>
            </a:pPr>
            <a:r>
              <a:rPr lang="en-US" sz="3500">
                <a:solidFill>
                  <a:srgbClr val="FFFFFF"/>
                </a:solidFill>
                <a:latin typeface="Times New Roman"/>
                <a:ea typeface="Times New Roman"/>
                <a:cs typeface="Times New Roman"/>
                <a:sym typeface="Times New Roman"/>
              </a:rPr>
              <a:t>-Tỷ lệ sinh của Hoa Kỳ phản ánh xu hướng tăng trưởng dân số ổn định và chênh lệch giới tính tự nhiên, cho thấy dữ liệu có tính đại diện cao trong phân tích nhân khẩu học.</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98636" y="2089023"/>
            <a:ext cx="9598823" cy="5522214"/>
          </a:xfrm>
          <a:custGeom>
            <a:avLst/>
            <a:gdLst/>
            <a:ahLst/>
            <a:cxnLst/>
            <a:rect r="r" b="b" t="t" l="l"/>
            <a:pathLst>
              <a:path h="5522214" w="9598823">
                <a:moveTo>
                  <a:pt x="0" y="0"/>
                </a:moveTo>
                <a:lnTo>
                  <a:pt x="9598823" y="0"/>
                </a:lnTo>
                <a:lnTo>
                  <a:pt x="9598823" y="5522214"/>
                </a:lnTo>
                <a:lnTo>
                  <a:pt x="0" y="5522214"/>
                </a:lnTo>
                <a:lnTo>
                  <a:pt x="0" y="0"/>
                </a:lnTo>
                <a:close/>
              </a:path>
            </a:pathLst>
          </a:custGeom>
          <a:blipFill>
            <a:blip r:embed="rId2"/>
            <a:stretch>
              <a:fillRect l="0" t="0" r="0" b="0"/>
            </a:stretch>
          </a:blipFill>
        </p:spPr>
      </p:sp>
      <p:sp>
        <p:nvSpPr>
          <p:cNvPr name="TextBox 3" id="3"/>
          <p:cNvSpPr txBox="true"/>
          <p:nvPr/>
        </p:nvSpPr>
        <p:spPr>
          <a:xfrm rot="0">
            <a:off x="1239490" y="508952"/>
            <a:ext cx="10537528" cy="882651"/>
          </a:xfrm>
          <a:prstGeom prst="rect">
            <a:avLst/>
          </a:prstGeom>
        </p:spPr>
        <p:txBody>
          <a:bodyPr anchor="t" rtlCol="false" tIns="0" lIns="0" bIns="0" rIns="0">
            <a:spAutoFit/>
          </a:bodyPr>
          <a:lstStyle/>
          <a:p>
            <a:pPr algn="ctr">
              <a:lnSpc>
                <a:spcPts val="6999"/>
              </a:lnSpc>
            </a:pPr>
            <a:r>
              <a:rPr lang="en-US" sz="4999">
                <a:solidFill>
                  <a:srgbClr val="FFFFFF"/>
                </a:solidFill>
                <a:latin typeface="Times New Roman"/>
                <a:ea typeface="Times New Roman"/>
                <a:cs typeface="Times New Roman"/>
                <a:sym typeface="Times New Roman"/>
              </a:rPr>
              <a:t>Tính tỷ lệ tên trong từng năm và giới tính</a:t>
            </a:r>
          </a:p>
        </p:txBody>
      </p:sp>
      <p:sp>
        <p:nvSpPr>
          <p:cNvPr name="TextBox 4" id="4"/>
          <p:cNvSpPr txBox="true"/>
          <p:nvPr/>
        </p:nvSpPr>
        <p:spPr>
          <a:xfrm rot="0">
            <a:off x="10843197" y="2902158"/>
            <a:ext cx="6709141" cy="3800694"/>
          </a:xfrm>
          <a:prstGeom prst="rect">
            <a:avLst/>
          </a:prstGeom>
        </p:spPr>
        <p:txBody>
          <a:bodyPr anchor="t" rtlCol="false" tIns="0" lIns="0" bIns="0" rIns="0">
            <a:spAutoFit/>
          </a:bodyPr>
          <a:lstStyle/>
          <a:p>
            <a:pPr algn="l">
              <a:lnSpc>
                <a:spcPts val="4900"/>
              </a:lnSpc>
            </a:pPr>
            <a:r>
              <a:rPr lang="en-US" sz="3500">
                <a:solidFill>
                  <a:srgbClr val="FFFFFF"/>
                </a:solidFill>
                <a:latin typeface="Times New Roman"/>
                <a:ea typeface="Times New Roman"/>
                <a:cs typeface="Times New Roman"/>
                <a:sym typeface="Times New Roman"/>
              </a:rPr>
              <a:t>-</a:t>
            </a:r>
            <a:r>
              <a:rPr lang="en-US" sz="3500">
                <a:solidFill>
                  <a:srgbClr val="FFFFFF"/>
                </a:solidFill>
                <a:latin typeface="Times New Roman"/>
                <a:ea typeface="Times New Roman"/>
                <a:cs typeface="Times New Roman"/>
                <a:sym typeface="Times New Roman"/>
              </a:rPr>
              <a:t>Thêm cột prop = births / tổng births theo năm và giới tính. </a:t>
            </a:r>
          </a:p>
          <a:p>
            <a:pPr algn="l">
              <a:lnSpc>
                <a:spcPts val="4900"/>
              </a:lnSpc>
            </a:pPr>
          </a:p>
          <a:p>
            <a:pPr algn="l">
              <a:lnSpc>
                <a:spcPts val="4900"/>
              </a:lnSpc>
            </a:pPr>
            <a:r>
              <a:rPr lang="en-US" sz="3500">
                <a:solidFill>
                  <a:srgbClr val="FFFFFF"/>
                </a:solidFill>
                <a:latin typeface="Times New Roman"/>
                <a:ea typeface="Times New Roman"/>
                <a:cs typeface="Times New Roman"/>
                <a:sym typeface="Times New Roman"/>
              </a:rPr>
              <a:t>-Giúp xác định mức độ phổ biến tương đối của từng tên.</a:t>
            </a:r>
          </a:p>
          <a:p>
            <a:pPr algn="l">
              <a:lnSpc>
                <a:spcPts val="5575"/>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691615" y="1490835"/>
            <a:ext cx="8904771" cy="8270306"/>
          </a:xfrm>
          <a:custGeom>
            <a:avLst/>
            <a:gdLst/>
            <a:ahLst/>
            <a:cxnLst/>
            <a:rect r="r" b="b" t="t" l="l"/>
            <a:pathLst>
              <a:path h="8270306" w="8904771">
                <a:moveTo>
                  <a:pt x="0" y="0"/>
                </a:moveTo>
                <a:lnTo>
                  <a:pt x="8904770" y="0"/>
                </a:lnTo>
                <a:lnTo>
                  <a:pt x="8904770" y="8270305"/>
                </a:lnTo>
                <a:lnTo>
                  <a:pt x="0" y="8270305"/>
                </a:lnTo>
                <a:lnTo>
                  <a:pt x="0" y="0"/>
                </a:lnTo>
                <a:close/>
              </a:path>
            </a:pathLst>
          </a:custGeom>
          <a:blipFill>
            <a:blip r:embed="rId2"/>
            <a:stretch>
              <a:fillRect l="0" t="0" r="0" b="0"/>
            </a:stretch>
          </a:blipFill>
        </p:spPr>
      </p:sp>
      <p:sp>
        <p:nvSpPr>
          <p:cNvPr name="TextBox 3" id="3"/>
          <p:cNvSpPr txBox="true"/>
          <p:nvPr/>
        </p:nvSpPr>
        <p:spPr>
          <a:xfrm rot="0">
            <a:off x="634305" y="136525"/>
            <a:ext cx="7920137"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Biểu đồ tỷ lệ các tên phổ biến</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942975"/>
            <a:ext cx="16799173" cy="4949825"/>
          </a:xfrm>
          <a:prstGeom prst="rect">
            <a:avLst/>
          </a:prstGeom>
        </p:spPr>
        <p:txBody>
          <a:bodyPr anchor="t" rtlCol="false" tIns="0" lIns="0" bIns="0" rIns="0">
            <a:spAutoFit/>
          </a:bodyPr>
          <a:lstStyle/>
          <a:p>
            <a:pPr algn="l">
              <a:lnSpc>
                <a:spcPts val="4899"/>
              </a:lnSpc>
            </a:pPr>
          </a:p>
          <a:p>
            <a:pPr algn="l">
              <a:lnSpc>
                <a:spcPts val="4899"/>
              </a:lnSpc>
            </a:pPr>
            <a:r>
              <a:rPr lang="en-US" sz="3499">
                <a:solidFill>
                  <a:srgbClr val="FFFFFF"/>
                </a:solidFill>
                <a:latin typeface="Times New Roman"/>
                <a:ea typeface="Times New Roman"/>
                <a:cs typeface="Times New Roman"/>
                <a:sym typeface="Times New Roman"/>
              </a:rPr>
              <a:t>Nhận xét:</a:t>
            </a:r>
          </a:p>
          <a:p>
            <a:pPr algn="l">
              <a:lnSpc>
                <a:spcPts val="4899"/>
              </a:lnSpc>
            </a:pPr>
            <a:r>
              <a:rPr lang="en-US" sz="3499">
                <a:solidFill>
                  <a:srgbClr val="FFFFFF"/>
                </a:solidFill>
                <a:latin typeface="Times New Roman"/>
                <a:ea typeface="Times New Roman"/>
                <a:cs typeface="Times New Roman"/>
                <a:sym typeface="Times New Roman"/>
              </a:rPr>
              <a:t>-Mary và Jo</a:t>
            </a:r>
            <a:r>
              <a:rPr lang="en-US" sz="3499">
                <a:solidFill>
                  <a:srgbClr val="FFFFFF"/>
                </a:solidFill>
                <a:latin typeface="Times New Roman"/>
                <a:ea typeface="Times New Roman"/>
                <a:cs typeface="Times New Roman"/>
                <a:sym typeface="Times New Roman"/>
              </a:rPr>
              <a:t>hn từng là những tên phổ biến nhất đầu thế kỷ 20, nhưng giảm mạnh sau năm 1960.</a:t>
            </a:r>
          </a:p>
          <a:p>
            <a:pPr algn="l">
              <a:lnSpc>
                <a:spcPts val="4899"/>
              </a:lnSpc>
            </a:pPr>
            <a:r>
              <a:rPr lang="en-US" sz="3499">
                <a:solidFill>
                  <a:srgbClr val="FFFFFF"/>
                </a:solidFill>
                <a:latin typeface="Times New Roman"/>
                <a:ea typeface="Times New Roman"/>
                <a:cs typeface="Times New Roman"/>
                <a:sym typeface="Times New Roman"/>
              </a:rPr>
              <a:t>-Marilyn tăng nhanh vào thập niên 1950, trùng thời điểm diễn viên Marilyn Monroe nổi tiếng, rồi giảm nhanh sau đó.</a:t>
            </a:r>
          </a:p>
          <a:p>
            <a:pPr algn="l">
              <a:lnSpc>
                <a:spcPts val="4899"/>
              </a:lnSpc>
            </a:pPr>
            <a:r>
              <a:rPr lang="en-US" sz="3499">
                <a:solidFill>
                  <a:srgbClr val="FFFFFF"/>
                </a:solidFill>
                <a:latin typeface="Times New Roman"/>
                <a:ea typeface="Times New Roman"/>
                <a:cs typeface="Times New Roman"/>
                <a:sym typeface="Times New Roman"/>
              </a:rPr>
              <a:t>-Harry duy trì ở mức trung bình, ít biến động.</a:t>
            </a:r>
          </a:p>
          <a:p>
            <a:pPr algn="l">
              <a:lnSpc>
                <a:spcPts val="4899"/>
              </a:lnSpc>
            </a:pPr>
          </a:p>
        </p:txBody>
      </p:sp>
      <p:sp>
        <p:nvSpPr>
          <p:cNvPr name="TextBox 3" id="3"/>
          <p:cNvSpPr txBox="true"/>
          <p:nvPr/>
        </p:nvSpPr>
        <p:spPr>
          <a:xfrm rot="0">
            <a:off x="1028700" y="6265980"/>
            <a:ext cx="16799173" cy="2380615"/>
          </a:xfrm>
          <a:prstGeom prst="rect">
            <a:avLst/>
          </a:prstGeom>
        </p:spPr>
        <p:txBody>
          <a:bodyPr anchor="t" rtlCol="false" tIns="0" lIns="0" bIns="0" rIns="0">
            <a:spAutoFit/>
          </a:bodyPr>
          <a:lstStyle/>
          <a:p>
            <a:pPr algn="l">
              <a:lnSpc>
                <a:spcPts val="4759"/>
              </a:lnSpc>
            </a:pPr>
            <a:r>
              <a:rPr lang="en-US" sz="3399">
                <a:solidFill>
                  <a:srgbClr val="FFFFFF"/>
                </a:solidFill>
                <a:latin typeface="Noto Serif Display"/>
                <a:ea typeface="Noto Serif Display"/>
                <a:cs typeface="Noto Serif Display"/>
                <a:sym typeface="Noto Serif Display"/>
              </a:rPr>
              <a:t>Kết luận :</a:t>
            </a:r>
          </a:p>
          <a:p>
            <a:pPr algn="l">
              <a:lnSpc>
                <a:spcPts val="4759"/>
              </a:lnSpc>
            </a:pPr>
            <a:r>
              <a:rPr lang="en-US" sz="3399">
                <a:solidFill>
                  <a:srgbClr val="FFFFFF"/>
                </a:solidFill>
                <a:latin typeface="Noto Serif Display"/>
                <a:ea typeface="Noto Serif Display"/>
                <a:cs typeface="Noto Serif Display"/>
                <a:sym typeface="Noto Serif Display"/>
              </a:rPr>
              <a:t>--Xu hướng đặt tên thay đổi mạnh theo thời kỳ và ảnh hưởng văn hóa xã hội, cho thấy các yếu tố như nghệ sĩ, truyền thông và xu hướng hiện đại có tác động rõ rệt đến việc chọn tên cho trẻ em.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00013" y="1909440"/>
            <a:ext cx="13887974" cy="7898785"/>
          </a:xfrm>
          <a:custGeom>
            <a:avLst/>
            <a:gdLst/>
            <a:ahLst/>
            <a:cxnLst/>
            <a:rect r="r" b="b" t="t" l="l"/>
            <a:pathLst>
              <a:path h="7898785" w="13887974">
                <a:moveTo>
                  <a:pt x="0" y="0"/>
                </a:moveTo>
                <a:lnTo>
                  <a:pt x="13887974" y="0"/>
                </a:lnTo>
                <a:lnTo>
                  <a:pt x="13887974" y="7898785"/>
                </a:lnTo>
                <a:lnTo>
                  <a:pt x="0" y="7898785"/>
                </a:lnTo>
                <a:lnTo>
                  <a:pt x="0" y="0"/>
                </a:lnTo>
                <a:close/>
              </a:path>
            </a:pathLst>
          </a:custGeom>
          <a:blipFill>
            <a:blip r:embed="rId2"/>
            <a:stretch>
              <a:fillRect l="0" t="0" r="0" b="0"/>
            </a:stretch>
          </a:blipFill>
        </p:spPr>
      </p:sp>
      <p:sp>
        <p:nvSpPr>
          <p:cNvPr name="TextBox 3" id="3"/>
          <p:cNvSpPr txBox="true"/>
          <p:nvPr/>
        </p:nvSpPr>
        <p:spPr>
          <a:xfrm rot="0">
            <a:off x="1028700" y="515938"/>
            <a:ext cx="10579596"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Đán</a:t>
            </a:r>
            <a:r>
              <a:rPr lang="en-US" b="true" sz="5000">
                <a:solidFill>
                  <a:srgbClr val="FFFFFF"/>
                </a:solidFill>
                <a:latin typeface="Times New Roman Bold"/>
                <a:ea typeface="Times New Roman Bold"/>
                <a:cs typeface="Times New Roman Bold"/>
                <a:sym typeface="Times New Roman Bold"/>
              </a:rPr>
              <a:t>h giá độ đa dạng tên qua từng năm</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810091"/>
            <a:ext cx="15823033" cy="5568950"/>
          </a:xfrm>
          <a:prstGeom prst="rect">
            <a:avLst/>
          </a:prstGeom>
        </p:spPr>
        <p:txBody>
          <a:bodyPr anchor="t" rtlCol="false" tIns="0" lIns="0" bIns="0" rIns="0">
            <a:spAutoFit/>
          </a:bodyPr>
          <a:lstStyle/>
          <a:p>
            <a:pPr algn="l">
              <a:lnSpc>
                <a:spcPts val="4899"/>
              </a:lnSpc>
            </a:pPr>
            <a:r>
              <a:rPr lang="en-US" sz="3499">
                <a:solidFill>
                  <a:srgbClr val="FFFFFF"/>
                </a:solidFill>
                <a:latin typeface="Times New Roman"/>
                <a:ea typeface="Times New Roman"/>
                <a:cs typeface="Times New Roman"/>
                <a:sym typeface="Times New Roman"/>
              </a:rPr>
              <a:t>Nhận xét:</a:t>
            </a:r>
          </a:p>
          <a:p>
            <a:pPr algn="l">
              <a:lnSpc>
                <a:spcPts val="4899"/>
              </a:lnSpc>
            </a:pPr>
            <a:r>
              <a:rPr lang="en-US" sz="3499">
                <a:solidFill>
                  <a:srgbClr val="FFFFFF"/>
                </a:solidFill>
                <a:latin typeface="Times New Roman"/>
                <a:ea typeface="Times New Roman"/>
                <a:cs typeface="Times New Roman"/>
                <a:sym typeface="Times New Roman"/>
              </a:rPr>
              <a:t>Biểu đồ cho thấy tỷ lệ trẻ mang </a:t>
            </a:r>
            <a:r>
              <a:rPr lang="en-US" sz="3499">
                <a:solidFill>
                  <a:srgbClr val="FFFFFF"/>
                </a:solidFill>
                <a:latin typeface="Times New Roman"/>
                <a:ea typeface="Times New Roman"/>
                <a:cs typeface="Times New Roman"/>
                <a:sym typeface="Times New Roman"/>
              </a:rPr>
              <a:t>Top 1000 tên phổ biến giảm dần theo thời gian ở cả hai giới. Điều này chứng tỏ tên trẻ em tại Hoa Kỳ ngày càng đa dạng và ít trùng lặp hơn, phản ánh xu hướng cá nhân hóa trong văn hóa đặt tên.</a:t>
            </a:r>
          </a:p>
          <a:p>
            <a:pPr algn="l">
              <a:lnSpc>
                <a:spcPts val="4899"/>
              </a:lnSpc>
            </a:pPr>
          </a:p>
          <a:p>
            <a:pPr algn="l">
              <a:lnSpc>
                <a:spcPts val="4899"/>
              </a:lnSpc>
            </a:pPr>
          </a:p>
          <a:p>
            <a:pPr algn="l">
              <a:lnSpc>
                <a:spcPts val="4899"/>
              </a:lnSpc>
            </a:pPr>
            <a:r>
              <a:rPr lang="en-US" sz="3499">
                <a:solidFill>
                  <a:srgbClr val="FFFFFF"/>
                </a:solidFill>
                <a:latin typeface="Times New Roman"/>
                <a:ea typeface="Times New Roman"/>
                <a:cs typeface="Times New Roman"/>
                <a:sym typeface="Times New Roman"/>
              </a:rPr>
              <a:t>Kết luận:</a:t>
            </a:r>
          </a:p>
          <a:p>
            <a:pPr algn="l">
              <a:lnSpc>
                <a:spcPts val="4899"/>
              </a:lnSpc>
            </a:pPr>
            <a:r>
              <a:rPr lang="en-US" sz="3499">
                <a:solidFill>
                  <a:srgbClr val="FFFFFF"/>
                </a:solidFill>
                <a:latin typeface="Times New Roman"/>
                <a:ea typeface="Times New Roman"/>
                <a:cs typeface="Times New Roman"/>
                <a:sym typeface="Times New Roman"/>
              </a:rPr>
              <a:t>Xã hội hiện đại có xu hướng lựa chọn tên độc đáo hơn, thay vì những tên truyền thống lặp lại nhiều trong quá khứ.</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163253" y="1890688"/>
            <a:ext cx="13961495" cy="7696274"/>
          </a:xfrm>
          <a:custGeom>
            <a:avLst/>
            <a:gdLst/>
            <a:ahLst/>
            <a:cxnLst/>
            <a:rect r="r" b="b" t="t" l="l"/>
            <a:pathLst>
              <a:path h="7696274" w="13961495">
                <a:moveTo>
                  <a:pt x="0" y="0"/>
                </a:moveTo>
                <a:lnTo>
                  <a:pt x="13961494" y="0"/>
                </a:lnTo>
                <a:lnTo>
                  <a:pt x="13961494" y="7696274"/>
                </a:lnTo>
                <a:lnTo>
                  <a:pt x="0" y="7696274"/>
                </a:lnTo>
                <a:lnTo>
                  <a:pt x="0" y="0"/>
                </a:lnTo>
                <a:close/>
              </a:path>
            </a:pathLst>
          </a:custGeom>
          <a:blipFill>
            <a:blip r:embed="rId2"/>
            <a:stretch>
              <a:fillRect l="0" t="0" r="0" b="0"/>
            </a:stretch>
          </a:blipFill>
        </p:spPr>
      </p:sp>
      <p:sp>
        <p:nvSpPr>
          <p:cNvPr name="TextBox 3" id="3"/>
          <p:cNvSpPr txBox="true"/>
          <p:nvPr/>
        </p:nvSpPr>
        <p:spPr>
          <a:xfrm rot="0">
            <a:off x="1028700" y="515938"/>
            <a:ext cx="7691636"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Độ đa dạng</a:t>
            </a:r>
            <a:r>
              <a:rPr lang="en-US" b="true" sz="5000">
                <a:solidFill>
                  <a:srgbClr val="FFFFFF"/>
                </a:solidFill>
                <a:latin typeface="Times New Roman Bold"/>
                <a:ea typeface="Times New Roman Bold"/>
                <a:cs typeface="Times New Roman Bold"/>
                <a:sym typeface="Times New Roman Bold"/>
              </a:rPr>
              <a:t> tên qua các năm</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1522040"/>
            <a:ext cx="16503377" cy="8045450"/>
          </a:xfrm>
          <a:prstGeom prst="rect">
            <a:avLst/>
          </a:prstGeom>
        </p:spPr>
        <p:txBody>
          <a:bodyPr anchor="t" rtlCol="false" tIns="0" lIns="0" bIns="0" rIns="0">
            <a:spAutoFit/>
          </a:bodyPr>
          <a:lstStyle/>
          <a:p>
            <a:pPr algn="l">
              <a:lnSpc>
                <a:spcPts val="4899"/>
              </a:lnSpc>
            </a:pPr>
            <a:r>
              <a:rPr lang="en-US" sz="3499">
                <a:solidFill>
                  <a:srgbClr val="FFFFFF"/>
                </a:solidFill>
                <a:latin typeface="Times New Roman"/>
                <a:ea typeface="Times New Roman"/>
                <a:cs typeface="Times New Roman"/>
                <a:sym typeface="Times New Roman"/>
              </a:rPr>
              <a:t>N</a:t>
            </a:r>
            <a:r>
              <a:rPr lang="en-US" sz="3499">
                <a:solidFill>
                  <a:srgbClr val="FFFFFF"/>
                </a:solidFill>
                <a:latin typeface="Times New Roman"/>
                <a:ea typeface="Times New Roman"/>
                <a:cs typeface="Times New Roman"/>
                <a:sym typeface="Times New Roman"/>
              </a:rPr>
              <a:t>hận xét:</a:t>
            </a:r>
          </a:p>
          <a:p>
            <a:pPr algn="l">
              <a:lnSpc>
                <a:spcPts val="4899"/>
              </a:lnSpc>
            </a:pPr>
            <a:r>
              <a:rPr lang="en-US" sz="3499">
                <a:solidFill>
                  <a:srgbClr val="FFFFFF"/>
                </a:solidFill>
                <a:latin typeface="Times New Roman"/>
                <a:ea typeface="Times New Roman"/>
                <a:cs typeface="Times New Roman"/>
                <a:sym typeface="Times New Roman"/>
              </a:rPr>
              <a:t>-Số lượng tên cần để chiếm 50% tăng mạnh theo từng thập kỷ, đặc biệt sau năm 1970.</a:t>
            </a:r>
          </a:p>
          <a:p>
            <a:pPr algn="l">
              <a:lnSpc>
                <a:spcPts val="4899"/>
              </a:lnSpc>
            </a:pPr>
            <a:r>
              <a:rPr lang="en-US" sz="3499">
                <a:solidFill>
                  <a:srgbClr val="FFFFFF"/>
                </a:solidFill>
                <a:latin typeface="Times New Roman"/>
                <a:ea typeface="Times New Roman"/>
                <a:cs typeface="Times New Roman"/>
                <a:sym typeface="Times New Roman"/>
              </a:rPr>
              <a:t>-Bé gái có mức độ đa dạng tên cao hơn bé trai, nghĩa là xu hướng đổi mới trong tên nữ diễn ra nhanh hơn.</a:t>
            </a:r>
          </a:p>
          <a:p>
            <a:pPr algn="l">
              <a:lnSpc>
                <a:spcPts val="4899"/>
              </a:lnSpc>
            </a:pPr>
            <a:r>
              <a:rPr lang="en-US" sz="3499">
                <a:solidFill>
                  <a:srgbClr val="FFFFFF"/>
                </a:solidFill>
                <a:latin typeface="Times New Roman"/>
                <a:ea typeface="Times New Roman"/>
                <a:cs typeface="Times New Roman"/>
                <a:sym typeface="Times New Roman"/>
              </a:rPr>
              <a:t>-Xu hướng này cho thấy người Mỹ ngày càng ưa chuộng sự khác biệt và cá nhân hóa trong cách đặt tên cho con.</a:t>
            </a:r>
          </a:p>
          <a:p>
            <a:pPr algn="l">
              <a:lnSpc>
                <a:spcPts val="4899"/>
              </a:lnSpc>
            </a:pPr>
          </a:p>
          <a:p>
            <a:pPr algn="l">
              <a:lnSpc>
                <a:spcPts val="4899"/>
              </a:lnSpc>
            </a:pPr>
            <a:r>
              <a:rPr lang="en-US" sz="3499">
                <a:solidFill>
                  <a:srgbClr val="FFFFFF"/>
                </a:solidFill>
                <a:latin typeface="Times New Roman"/>
                <a:ea typeface="Times New Roman"/>
                <a:cs typeface="Times New Roman"/>
                <a:sym typeface="Times New Roman"/>
              </a:rPr>
              <a:t>Kết luận:</a:t>
            </a:r>
          </a:p>
          <a:p>
            <a:pPr algn="l">
              <a:lnSpc>
                <a:spcPts val="4899"/>
              </a:lnSpc>
            </a:pPr>
            <a:r>
              <a:rPr lang="en-US" sz="3499">
                <a:solidFill>
                  <a:srgbClr val="FFFFFF"/>
                </a:solidFill>
                <a:latin typeface="Times New Roman"/>
                <a:ea typeface="Times New Roman"/>
                <a:cs typeface="Times New Roman"/>
                <a:sym typeface="Times New Roman"/>
              </a:rPr>
              <a:t>-Biểu đồ cho thấy mức độ đa dạng hóa tên tăng dần theo thời gian, phản ánh sự thay đổi trong thẩm mỹ và văn hóa đặt tên tại Hoa Kỳ.</a:t>
            </a:r>
          </a:p>
          <a:p>
            <a:pPr algn="l">
              <a:lnSpc>
                <a:spcPts val="4899"/>
              </a:lnSpc>
            </a:pPr>
            <a:r>
              <a:rPr lang="en-US" sz="3499">
                <a:solidFill>
                  <a:srgbClr val="FFFFFF"/>
                </a:solidFill>
                <a:latin typeface="Times New Roman"/>
                <a:ea typeface="Times New Roman"/>
                <a:cs typeface="Times New Roman"/>
                <a:sym typeface="Times New Roman"/>
              </a:rPr>
              <a:t>Điều này thể hiện sự phát triển xã hội và ảnh hưởng của văn hóa đại chúng, nơi tên gọi trở thành cách thể hiện bản sắc cá nhân và thời đại.</a:t>
            </a:r>
          </a:p>
          <a:p>
            <a:pPr algn="l">
              <a:lnSpc>
                <a:spcPts val="4899"/>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33556"/>
            <a:ext cx="5519187" cy="7998822"/>
          </a:xfrm>
          <a:custGeom>
            <a:avLst/>
            <a:gdLst/>
            <a:ahLst/>
            <a:cxnLst/>
            <a:rect r="r" b="b" t="t" l="l"/>
            <a:pathLst>
              <a:path h="7998822" w="5519187">
                <a:moveTo>
                  <a:pt x="0" y="0"/>
                </a:moveTo>
                <a:lnTo>
                  <a:pt x="5519187" y="0"/>
                </a:lnTo>
                <a:lnTo>
                  <a:pt x="5519187" y="7998822"/>
                </a:lnTo>
                <a:lnTo>
                  <a:pt x="0" y="7998822"/>
                </a:lnTo>
                <a:lnTo>
                  <a:pt x="0" y="0"/>
                </a:lnTo>
                <a:close/>
              </a:path>
            </a:pathLst>
          </a:custGeom>
          <a:blipFill>
            <a:blip r:embed="rId2"/>
            <a:stretch>
              <a:fillRect l="0" t="0" r="0" b="0"/>
            </a:stretch>
          </a:blipFill>
        </p:spPr>
      </p:sp>
      <p:sp>
        <p:nvSpPr>
          <p:cNvPr name="TextBox 3" id="3"/>
          <p:cNvSpPr txBox="true"/>
          <p:nvPr/>
        </p:nvSpPr>
        <p:spPr>
          <a:xfrm rot="0">
            <a:off x="801636" y="517208"/>
            <a:ext cx="8796834" cy="899160"/>
          </a:xfrm>
          <a:prstGeom prst="rect">
            <a:avLst/>
          </a:prstGeom>
        </p:spPr>
        <p:txBody>
          <a:bodyPr anchor="t" rtlCol="false" tIns="0" lIns="0" bIns="0" rIns="0">
            <a:spAutoFit/>
          </a:bodyPr>
          <a:lstStyle/>
          <a:p>
            <a:pPr algn="ctr">
              <a:lnSpc>
                <a:spcPts val="7139"/>
              </a:lnSpc>
            </a:pPr>
            <a:r>
              <a:rPr lang="en-US" sz="5100" b="true">
                <a:solidFill>
                  <a:srgbClr val="FFFFFF"/>
                </a:solidFill>
                <a:latin typeface="Times New Roman Bold"/>
                <a:ea typeface="Times New Roman Bold"/>
                <a:cs typeface="Times New Roman Bold"/>
                <a:sym typeface="Times New Roman Bold"/>
              </a:rPr>
              <a:t>Phân tích chữ cái cuối trong tên</a:t>
            </a:r>
          </a:p>
        </p:txBody>
      </p:sp>
      <p:sp>
        <p:nvSpPr>
          <p:cNvPr name="TextBox 4" id="4"/>
          <p:cNvSpPr txBox="true"/>
          <p:nvPr/>
        </p:nvSpPr>
        <p:spPr>
          <a:xfrm rot="0">
            <a:off x="7657830" y="2067417"/>
            <a:ext cx="9283460" cy="7435850"/>
          </a:xfrm>
          <a:prstGeom prst="rect">
            <a:avLst/>
          </a:prstGeom>
        </p:spPr>
        <p:txBody>
          <a:bodyPr anchor="t" rtlCol="false" tIns="0" lIns="0" bIns="0" rIns="0">
            <a:spAutoFit/>
          </a:bodyPr>
          <a:lstStyle/>
          <a:p>
            <a:pPr algn="l">
              <a:lnSpc>
                <a:spcPts val="4900"/>
              </a:lnSpc>
            </a:pPr>
            <a:r>
              <a:rPr lang="en-US" sz="3500">
                <a:solidFill>
                  <a:srgbClr val="FFFFFF"/>
                </a:solidFill>
                <a:latin typeface="Times New Roman"/>
                <a:ea typeface="Times New Roman"/>
                <a:cs typeface="Times New Roman"/>
                <a:sym typeface="Times New Roman"/>
              </a:rPr>
              <a:t>-Lấy c</a:t>
            </a:r>
            <a:r>
              <a:rPr lang="en-US" sz="3500">
                <a:solidFill>
                  <a:srgbClr val="FFFFFF"/>
                </a:solidFill>
                <a:latin typeface="Times New Roman"/>
                <a:ea typeface="Times New Roman"/>
                <a:cs typeface="Times New Roman"/>
                <a:sym typeface="Times New Roman"/>
              </a:rPr>
              <a:t>hữ cái cuối của mỗi tên và tạo bảng tổng hợp số trẻ sinh theo chữ cái cuối, giới tính và năm để phân tích xu hướng thay đổi qua thời gian. </a:t>
            </a:r>
          </a:p>
          <a:p>
            <a:pPr algn="l">
              <a:lnSpc>
                <a:spcPts val="4900"/>
              </a:lnSpc>
            </a:pPr>
          </a:p>
          <a:p>
            <a:pPr algn="l">
              <a:lnSpc>
                <a:spcPts val="4900"/>
              </a:lnSpc>
            </a:pPr>
            <a:r>
              <a:rPr lang="en-US" sz="3500">
                <a:solidFill>
                  <a:srgbClr val="FFFFFF"/>
                </a:solidFill>
                <a:latin typeface="Times New Roman"/>
                <a:ea typeface="Times New Roman"/>
                <a:cs typeface="Times New Roman"/>
                <a:sym typeface="Times New Roman"/>
              </a:rPr>
              <a:t>-Tiếp theo chuẩn hóa bảng theo tổng số ca sinh để tính toán một bảng mới chứa tỷ lệ tổng số ca sinh cho mỗi giới tính kết thúc trong mỗi chữ cái.</a:t>
            </a:r>
          </a:p>
          <a:p>
            <a:pPr algn="l">
              <a:lnSpc>
                <a:spcPts val="4900"/>
              </a:lnSpc>
            </a:pPr>
          </a:p>
          <a:p>
            <a:pPr algn="l">
              <a:lnSpc>
                <a:spcPts val="4900"/>
              </a:lnSpc>
            </a:pPr>
            <a:r>
              <a:rPr lang="en-US" sz="3500">
                <a:solidFill>
                  <a:srgbClr val="FFFFFF"/>
                </a:solidFill>
                <a:latin typeface="Times New Roman"/>
                <a:ea typeface="Times New Roman"/>
                <a:cs typeface="Times New Roman"/>
                <a:sym typeface="Times New Roman"/>
              </a:rPr>
              <a:t>-Sau khi đã có tỷ lệ các chữ cái cuối, ta sẽ tạo biểu đồ cột cho từng giới tính, thể hiện sự thay đổi tỷ lệ các chữ cái cuối qua các năm.</a:t>
            </a:r>
          </a:p>
          <a:p>
            <a:pPr algn="l">
              <a:lnSpc>
                <a:spcPts val="49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5104134" y="265111"/>
            <a:ext cx="8349853" cy="1590673"/>
          </a:xfrm>
          <a:prstGeom prst="rect">
            <a:avLst/>
          </a:prstGeom>
        </p:spPr>
        <p:txBody>
          <a:bodyPr anchor="t" rtlCol="false" tIns="0" lIns="0" bIns="0" rIns="0">
            <a:spAutoFit/>
          </a:bodyPr>
          <a:lstStyle/>
          <a:p>
            <a:pPr algn="ctr">
              <a:lnSpc>
                <a:spcPts val="12600"/>
              </a:lnSpc>
            </a:pPr>
            <a:r>
              <a:rPr lang="en-US" sz="9000" b="true">
                <a:solidFill>
                  <a:srgbClr val="FFFFFF"/>
                </a:solidFill>
                <a:latin typeface="Times New Roman Bold"/>
                <a:ea typeface="Times New Roman Bold"/>
                <a:cs typeface="Times New Roman Bold"/>
                <a:sym typeface="Times New Roman Bold"/>
              </a:rPr>
              <a:t>Cấu trúc</a:t>
            </a:r>
            <a:r>
              <a:rPr lang="en-US" b="true" sz="9000">
                <a:solidFill>
                  <a:srgbClr val="FFFFFF"/>
                </a:solidFill>
                <a:latin typeface="Times New Roman Bold"/>
                <a:ea typeface="Times New Roman Bold"/>
                <a:cs typeface="Times New Roman Bold"/>
                <a:sym typeface="Times New Roman Bold"/>
              </a:rPr>
              <a:t> báo cáo</a:t>
            </a:r>
          </a:p>
        </p:txBody>
      </p:sp>
      <p:sp>
        <p:nvSpPr>
          <p:cNvPr name="TextBox 4" id="4"/>
          <p:cNvSpPr txBox="true"/>
          <p:nvPr/>
        </p:nvSpPr>
        <p:spPr>
          <a:xfrm rot="0">
            <a:off x="0" y="2768393"/>
            <a:ext cx="17975990" cy="5321300"/>
          </a:xfrm>
          <a:prstGeom prst="rect">
            <a:avLst/>
          </a:prstGeom>
        </p:spPr>
        <p:txBody>
          <a:bodyPr anchor="t" rtlCol="false" tIns="0" lIns="0" bIns="0" rIns="0">
            <a:spAutoFit/>
          </a:bodyPr>
          <a:lstStyle/>
          <a:p>
            <a:pPr algn="just" marL="1079501" indent="-539750" lvl="1">
              <a:lnSpc>
                <a:spcPts val="7000"/>
              </a:lnSpc>
              <a:buFont typeface="Arial"/>
              <a:buChar char="•"/>
            </a:pPr>
            <a:r>
              <a:rPr lang="en-US" b="true" sz="5000">
                <a:solidFill>
                  <a:srgbClr val="FFFFFF"/>
                </a:solidFill>
                <a:latin typeface="Times New Roman Bold"/>
                <a:ea typeface="Times New Roman Bold"/>
                <a:cs typeface="Times New Roman Bold"/>
                <a:sym typeface="Times New Roman Bold"/>
              </a:rPr>
              <a:t>13.1 Bitly</a:t>
            </a:r>
            <a:r>
              <a:rPr lang="en-US" b="true" sz="5000">
                <a:solidFill>
                  <a:srgbClr val="FFFFFF"/>
                </a:solidFill>
                <a:latin typeface="Times New Roman Bold"/>
                <a:ea typeface="Times New Roman Bold"/>
                <a:cs typeface="Times New Roman Bold"/>
                <a:sym typeface="Times New Roman Bold"/>
              </a:rPr>
              <a:t> Data – hành vi người dùng Internet</a:t>
            </a:r>
          </a:p>
          <a:p>
            <a:pPr algn="just" marL="1079501" indent="-539750" lvl="1">
              <a:lnSpc>
                <a:spcPts val="7000"/>
              </a:lnSpc>
              <a:buFont typeface="Arial"/>
              <a:buChar char="•"/>
            </a:pPr>
            <a:r>
              <a:rPr lang="en-US" b="true" sz="5000">
                <a:solidFill>
                  <a:srgbClr val="FFFFFF"/>
                </a:solidFill>
                <a:latin typeface="Times New Roman Bold"/>
                <a:ea typeface="Times New Roman Bold"/>
                <a:cs typeface="Times New Roman Bold"/>
                <a:sym typeface="Times New Roman Bold"/>
              </a:rPr>
              <a:t>13.2 </a:t>
            </a:r>
            <a:r>
              <a:rPr lang="en-US" b="true" sz="5000">
                <a:solidFill>
                  <a:srgbClr val="FFFFFF"/>
                </a:solidFill>
                <a:latin typeface="Times New Roman Bold"/>
                <a:ea typeface="Times New Roman Bold"/>
                <a:cs typeface="Times New Roman Bold"/>
                <a:sym typeface="Times New Roman Bold"/>
              </a:rPr>
              <a:t>MovieLens – thị hiếu điện ảnh</a:t>
            </a:r>
          </a:p>
          <a:p>
            <a:pPr algn="just" marL="1079501" indent="-539750" lvl="1">
              <a:lnSpc>
                <a:spcPts val="7000"/>
              </a:lnSpc>
              <a:buFont typeface="Arial"/>
              <a:buChar char="•"/>
            </a:pPr>
            <a:r>
              <a:rPr lang="en-US" b="true" sz="5000">
                <a:solidFill>
                  <a:srgbClr val="FFFFFF"/>
                </a:solidFill>
                <a:latin typeface="Times New Roman Bold"/>
                <a:ea typeface="Times New Roman Bold"/>
                <a:cs typeface="Times New Roman Bold"/>
                <a:sym typeface="Times New Roman Bold"/>
              </a:rPr>
              <a:t>13.3 </a:t>
            </a:r>
            <a:r>
              <a:rPr lang="en-US" b="true" sz="5000">
                <a:solidFill>
                  <a:srgbClr val="FFFFFF"/>
                </a:solidFill>
                <a:latin typeface="Times New Roman Bold"/>
                <a:ea typeface="Times New Roman Bold"/>
                <a:cs typeface="Times New Roman Bold"/>
                <a:sym typeface="Times New Roman Bold"/>
              </a:rPr>
              <a:t>US Baby Names – xu hướng đặt tên</a:t>
            </a:r>
          </a:p>
          <a:p>
            <a:pPr algn="just" marL="1079501" indent="-539750" lvl="1">
              <a:lnSpc>
                <a:spcPts val="7000"/>
              </a:lnSpc>
              <a:buFont typeface="Arial"/>
              <a:buChar char="•"/>
            </a:pPr>
            <a:r>
              <a:rPr lang="en-US" b="true" sz="5000">
                <a:solidFill>
                  <a:srgbClr val="FFFFFF"/>
                </a:solidFill>
                <a:latin typeface="Times New Roman Bold"/>
                <a:ea typeface="Times New Roman Bold"/>
                <a:cs typeface="Times New Roman Bold"/>
                <a:sym typeface="Times New Roman Bold"/>
              </a:rPr>
              <a:t>13.4 </a:t>
            </a:r>
            <a:r>
              <a:rPr lang="en-US" b="true" sz="5000">
                <a:solidFill>
                  <a:srgbClr val="FFFFFF"/>
                </a:solidFill>
                <a:latin typeface="Times New Roman Bold"/>
                <a:ea typeface="Times New Roman Bold"/>
                <a:cs typeface="Times New Roman Bold"/>
                <a:sym typeface="Times New Roman Bold"/>
              </a:rPr>
              <a:t>USDA Food – dữ liệu dinh dưỡng</a:t>
            </a:r>
          </a:p>
          <a:p>
            <a:pPr algn="just" marL="1079501" indent="-539750" lvl="1">
              <a:lnSpc>
                <a:spcPts val="7000"/>
              </a:lnSpc>
              <a:buFont typeface="Arial"/>
              <a:buChar char="•"/>
            </a:pPr>
            <a:r>
              <a:rPr lang="en-US" b="true" sz="5000">
                <a:solidFill>
                  <a:srgbClr val="FFFFFF"/>
                </a:solidFill>
                <a:latin typeface="Times New Roman Bold"/>
                <a:ea typeface="Times New Roman Bold"/>
                <a:cs typeface="Times New Roman Bold"/>
                <a:sym typeface="Times New Roman Bold"/>
              </a:rPr>
              <a:t>13.5 </a:t>
            </a:r>
            <a:r>
              <a:rPr lang="en-US" b="true" sz="5000">
                <a:solidFill>
                  <a:srgbClr val="FFFFFF"/>
                </a:solidFill>
                <a:latin typeface="Times New Roman Bold"/>
                <a:ea typeface="Times New Roman Bold"/>
                <a:cs typeface="Times New Roman Bold"/>
                <a:sym typeface="Times New Roman Bold"/>
              </a:rPr>
              <a:t>FEC 2012 – quyên góp chính trị</a:t>
            </a:r>
          </a:p>
          <a:p>
            <a:pPr algn="just">
              <a:lnSpc>
                <a:spcPts val="7000"/>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345099" y="2019218"/>
            <a:ext cx="9597803" cy="7666245"/>
          </a:xfrm>
          <a:custGeom>
            <a:avLst/>
            <a:gdLst/>
            <a:ahLst/>
            <a:cxnLst/>
            <a:rect r="r" b="b" t="t" l="l"/>
            <a:pathLst>
              <a:path h="7666245" w="9597803">
                <a:moveTo>
                  <a:pt x="0" y="0"/>
                </a:moveTo>
                <a:lnTo>
                  <a:pt x="9597802" y="0"/>
                </a:lnTo>
                <a:lnTo>
                  <a:pt x="9597802" y="7666245"/>
                </a:lnTo>
                <a:lnTo>
                  <a:pt x="0" y="7666245"/>
                </a:lnTo>
                <a:lnTo>
                  <a:pt x="0" y="0"/>
                </a:lnTo>
                <a:close/>
              </a:path>
            </a:pathLst>
          </a:custGeom>
          <a:blipFill>
            <a:blip r:embed="rId2"/>
            <a:stretch>
              <a:fillRect l="0" t="0" r="0" b="0"/>
            </a:stretch>
          </a:blipFill>
        </p:spPr>
      </p:sp>
      <p:sp>
        <p:nvSpPr>
          <p:cNvPr name="TextBox 3" id="3"/>
          <p:cNvSpPr txBox="true"/>
          <p:nvPr/>
        </p:nvSpPr>
        <p:spPr>
          <a:xfrm rot="0">
            <a:off x="1028700" y="515938"/>
            <a:ext cx="14846003"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So sán</a:t>
            </a:r>
            <a:r>
              <a:rPr lang="en-US" b="true" sz="5000">
                <a:solidFill>
                  <a:srgbClr val="FFFFFF"/>
                </a:solidFill>
                <a:latin typeface="Times New Roman Bold"/>
                <a:ea typeface="Times New Roman Bold"/>
                <a:cs typeface="Times New Roman Bold"/>
                <a:sym typeface="Times New Roman Bold"/>
              </a:rPr>
              <a:t>h tỷ lệ chữ cái cuối qua 3 năm (1910, 1960, 2010)</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413248" y="1519555"/>
            <a:ext cx="15461505" cy="7181215"/>
          </a:xfrm>
          <a:prstGeom prst="rect">
            <a:avLst/>
          </a:prstGeom>
        </p:spPr>
        <p:txBody>
          <a:bodyPr anchor="t" rtlCol="false" tIns="0" lIns="0" bIns="0" rIns="0">
            <a:spAutoFit/>
          </a:bodyPr>
          <a:lstStyle/>
          <a:p>
            <a:pPr algn="just">
              <a:lnSpc>
                <a:spcPts val="4759"/>
              </a:lnSpc>
            </a:pPr>
            <a:r>
              <a:rPr lang="en-US" sz="3399">
                <a:solidFill>
                  <a:srgbClr val="FFFFFF"/>
                </a:solidFill>
                <a:latin typeface="Noto Serif Display"/>
                <a:ea typeface="Noto Serif Display"/>
                <a:cs typeface="Noto Serif Display"/>
                <a:sym typeface="Noto Serif Display"/>
              </a:rPr>
              <a:t>Nhận xét:</a:t>
            </a:r>
          </a:p>
          <a:p>
            <a:pPr algn="just">
              <a:lnSpc>
                <a:spcPts val="4759"/>
              </a:lnSpc>
            </a:pPr>
            <a:r>
              <a:rPr lang="en-US" sz="3399">
                <a:solidFill>
                  <a:srgbClr val="FFFFFF"/>
                </a:solidFill>
                <a:latin typeface="Noto Serif Display"/>
                <a:ea typeface="Noto Serif Display"/>
                <a:cs typeface="Noto Serif Display"/>
                <a:sym typeface="Noto Serif Display"/>
              </a:rPr>
              <a:t>-Với trẻ nữ, chữ cái “a” tăng mạnh rõ rệt vào năm 2010, thể hiện xu </a:t>
            </a:r>
            <a:r>
              <a:rPr lang="en-US" sz="3399">
                <a:solidFill>
                  <a:srgbClr val="FFFFFF"/>
                </a:solidFill>
                <a:latin typeface="Noto Serif Display"/>
                <a:ea typeface="Noto Serif Display"/>
                <a:cs typeface="Noto Serif Display"/>
                <a:sym typeface="Noto Serif Display"/>
              </a:rPr>
              <a:t>hướng tên kết thúc bằng “a” (Sophia, Emma, Olivia).</a:t>
            </a:r>
          </a:p>
          <a:p>
            <a:pPr algn="just">
              <a:lnSpc>
                <a:spcPts val="4759"/>
              </a:lnSpc>
            </a:pPr>
            <a:r>
              <a:rPr lang="en-US" sz="3399">
                <a:solidFill>
                  <a:srgbClr val="FFFFFF"/>
                </a:solidFill>
                <a:latin typeface="Noto Serif Display"/>
                <a:ea typeface="Noto Serif Display"/>
                <a:cs typeface="Noto Serif Display"/>
                <a:sym typeface="Noto Serif Display"/>
              </a:rPr>
              <a:t>-Với trẻ nam, chữ cái “n” trở nên phổ biến hơn theo thời gian (Ethan, Aiden, Mason).</a:t>
            </a:r>
          </a:p>
          <a:p>
            <a:pPr algn="just">
              <a:lnSpc>
                <a:spcPts val="4759"/>
              </a:lnSpc>
            </a:pPr>
            <a:r>
              <a:rPr lang="en-US" sz="3399">
                <a:solidFill>
                  <a:srgbClr val="FFFFFF"/>
                </a:solidFill>
                <a:latin typeface="Noto Serif Display"/>
                <a:ea typeface="Noto Serif Display"/>
                <a:cs typeface="Noto Serif Display"/>
                <a:sym typeface="Noto Serif Display"/>
              </a:rPr>
              <a:t>-Cả hai giới đều có sự dịch chuyển rõ ràng trong cấu trúc âm cuối của tên so với đầu thế kỷ 20.</a:t>
            </a:r>
          </a:p>
          <a:p>
            <a:pPr algn="just">
              <a:lnSpc>
                <a:spcPts val="4759"/>
              </a:lnSpc>
            </a:pPr>
          </a:p>
          <a:p>
            <a:pPr algn="just">
              <a:lnSpc>
                <a:spcPts val="4759"/>
              </a:lnSpc>
            </a:pPr>
            <a:r>
              <a:rPr lang="en-US" sz="3399">
                <a:solidFill>
                  <a:srgbClr val="FFFFFF"/>
                </a:solidFill>
                <a:latin typeface="Noto Serif Display"/>
                <a:ea typeface="Noto Serif Display"/>
                <a:cs typeface="Noto Serif Display"/>
                <a:sym typeface="Noto Serif Display"/>
              </a:rPr>
              <a:t>Kết luận:</a:t>
            </a:r>
          </a:p>
          <a:p>
            <a:pPr algn="just">
              <a:lnSpc>
                <a:spcPts val="4759"/>
              </a:lnSpc>
            </a:pPr>
            <a:r>
              <a:rPr lang="en-US" sz="3399">
                <a:solidFill>
                  <a:srgbClr val="FFFFFF"/>
                </a:solidFill>
                <a:latin typeface="Noto Serif Display"/>
                <a:ea typeface="Noto Serif Display"/>
                <a:cs typeface="Noto Serif Display"/>
                <a:sym typeface="Noto Serif Display"/>
              </a:rPr>
              <a:t>-Biểu đồ cho thấy sự thay đổi đáng kể trong xu hướng đặt tên theo âm cuối, phản ánh ảnh hưởng của văn hóa đại chúng và xu hướng ngôn ngữ hiện đại tại Hoa Kỳ.</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50577" y="1752493"/>
            <a:ext cx="13996843" cy="7505807"/>
          </a:xfrm>
          <a:custGeom>
            <a:avLst/>
            <a:gdLst/>
            <a:ahLst/>
            <a:cxnLst/>
            <a:rect r="r" b="b" t="t" l="l"/>
            <a:pathLst>
              <a:path h="7505807" w="13996843">
                <a:moveTo>
                  <a:pt x="0" y="0"/>
                </a:moveTo>
                <a:lnTo>
                  <a:pt x="13996843" y="0"/>
                </a:lnTo>
                <a:lnTo>
                  <a:pt x="13996843" y="7505807"/>
                </a:lnTo>
                <a:lnTo>
                  <a:pt x="0" y="7505807"/>
                </a:lnTo>
                <a:lnTo>
                  <a:pt x="0" y="0"/>
                </a:lnTo>
                <a:close/>
              </a:path>
            </a:pathLst>
          </a:custGeom>
          <a:blipFill>
            <a:blip r:embed="rId2"/>
            <a:stretch>
              <a:fillRect l="0" t="0" r="0" b="0"/>
            </a:stretch>
          </a:blipFill>
        </p:spPr>
      </p:sp>
      <p:sp>
        <p:nvSpPr>
          <p:cNvPr name="TextBox 3" id="3"/>
          <p:cNvSpPr txBox="true"/>
          <p:nvPr/>
        </p:nvSpPr>
        <p:spPr>
          <a:xfrm rot="0">
            <a:off x="1028700" y="515938"/>
            <a:ext cx="9429552"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P</a:t>
            </a:r>
            <a:r>
              <a:rPr lang="en-US" b="true" sz="5000">
                <a:solidFill>
                  <a:srgbClr val="FFFFFF"/>
                </a:solidFill>
                <a:latin typeface="Times New Roman Bold"/>
                <a:ea typeface="Times New Roman Bold"/>
                <a:cs typeface="Times New Roman Bold"/>
                <a:sym typeface="Times New Roman Bold"/>
              </a:rPr>
              <a:t>hân tích chi tiết 3 chữ cái (d, n, y)</a:t>
            </a: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70955" y="1705927"/>
            <a:ext cx="16546090" cy="6789420"/>
          </a:xfrm>
          <a:prstGeom prst="rect">
            <a:avLst/>
          </a:prstGeom>
        </p:spPr>
        <p:txBody>
          <a:bodyPr anchor="t" rtlCol="false" tIns="0" lIns="0" bIns="0" rIns="0">
            <a:spAutoFit/>
          </a:bodyPr>
          <a:lstStyle/>
          <a:p>
            <a:pPr algn="l">
              <a:lnSpc>
                <a:spcPts val="4899"/>
              </a:lnSpc>
            </a:pPr>
            <a:r>
              <a:rPr lang="en-US" sz="3499">
                <a:solidFill>
                  <a:srgbClr val="FFFFFF"/>
                </a:solidFill>
                <a:latin typeface="Times New Roman"/>
                <a:ea typeface="Times New Roman"/>
                <a:cs typeface="Times New Roman"/>
                <a:sym typeface="Times New Roman"/>
              </a:rPr>
              <a:t>Nhận xét:</a:t>
            </a:r>
          </a:p>
          <a:p>
            <a:pPr algn="l">
              <a:lnSpc>
                <a:spcPts val="4899"/>
              </a:lnSpc>
            </a:pPr>
            <a:r>
              <a:rPr lang="en-US" sz="3499">
                <a:solidFill>
                  <a:srgbClr val="FFFFFF"/>
                </a:solidFill>
                <a:latin typeface="Times New Roman"/>
                <a:ea typeface="Times New Roman"/>
                <a:cs typeface="Times New Roman"/>
                <a:sym typeface="Times New Roman"/>
              </a:rPr>
              <a:t>-</a:t>
            </a:r>
            <a:r>
              <a:rPr lang="en-US" sz="3499">
                <a:solidFill>
                  <a:srgbClr val="FFFFFF"/>
                </a:solidFill>
                <a:latin typeface="Times New Roman"/>
                <a:ea typeface="Times New Roman"/>
                <a:cs typeface="Times New Roman"/>
                <a:sym typeface="Times New Roman"/>
              </a:rPr>
              <a:t>Tên bé trai kết thúc bằng “d” phổ biến ở đầu thế kỷ 20 nhưng giảm dần sau 1950.</a:t>
            </a:r>
          </a:p>
          <a:p>
            <a:pPr algn="l">
              <a:lnSpc>
                <a:spcPts val="4899"/>
              </a:lnSpc>
            </a:pPr>
            <a:r>
              <a:rPr lang="en-US" sz="3499">
                <a:solidFill>
                  <a:srgbClr val="FFFFFF"/>
                </a:solidFill>
                <a:latin typeface="Times New Roman"/>
                <a:ea typeface="Times New Roman"/>
                <a:cs typeface="Times New Roman"/>
                <a:sym typeface="Times New Roman"/>
              </a:rPr>
              <a:t>-“n” tăng mạnh từ thập niên 1980, trở thành chữ cái cuối phổ biến nhất (Jason, Ryan, Aiden).</a:t>
            </a:r>
          </a:p>
          <a:p>
            <a:pPr algn="l">
              <a:lnSpc>
                <a:spcPts val="4899"/>
              </a:lnSpc>
            </a:pPr>
            <a:r>
              <a:rPr lang="en-US" sz="3499">
                <a:solidFill>
                  <a:srgbClr val="FFFFFF"/>
                </a:solidFill>
                <a:latin typeface="Times New Roman"/>
                <a:ea typeface="Times New Roman"/>
                <a:cs typeface="Times New Roman"/>
                <a:sym typeface="Times New Roman"/>
              </a:rPr>
              <a:t>-“y” giữ mức ổn định, xuất hiện ở các tên như Terry hay Randy.</a:t>
            </a:r>
          </a:p>
          <a:p>
            <a:pPr algn="l">
              <a:lnSpc>
                <a:spcPts val="4899"/>
              </a:lnSpc>
            </a:pPr>
          </a:p>
          <a:p>
            <a:pPr algn="l">
              <a:lnSpc>
                <a:spcPts val="4899"/>
              </a:lnSpc>
            </a:pPr>
          </a:p>
          <a:p>
            <a:pPr algn="l">
              <a:lnSpc>
                <a:spcPts val="4899"/>
              </a:lnSpc>
            </a:pPr>
            <a:r>
              <a:rPr lang="en-US" sz="3499">
                <a:solidFill>
                  <a:srgbClr val="FFFFFF"/>
                </a:solidFill>
                <a:latin typeface="Times New Roman"/>
                <a:ea typeface="Times New Roman"/>
                <a:cs typeface="Times New Roman"/>
                <a:sym typeface="Times New Roman"/>
              </a:rPr>
              <a:t>Kết luận:</a:t>
            </a:r>
          </a:p>
          <a:p>
            <a:pPr algn="l">
              <a:lnSpc>
                <a:spcPts val="4899"/>
              </a:lnSpc>
            </a:pPr>
            <a:r>
              <a:rPr lang="en-US" sz="3499">
                <a:solidFill>
                  <a:srgbClr val="FFFFFF"/>
                </a:solidFill>
                <a:latin typeface="Times New Roman"/>
                <a:ea typeface="Times New Roman"/>
                <a:cs typeface="Times New Roman"/>
                <a:sym typeface="Times New Roman"/>
              </a:rPr>
              <a:t>-Xu hướng cho thấy sự thay đổi thị hiếu đặt tên qua thời gian — từ các tên cổ điển (David, Fred) sang tên hiện đại có âm “n”, phản ánh sự trẻ trung và ảnh hưởng văn hóa đương đại trong cách đặt tên.</a:t>
            </a:r>
          </a:p>
          <a:p>
            <a:pPr algn="ctr">
              <a:lnSpc>
                <a:spcPts val="4759"/>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05526"/>
            <a:ext cx="6381850" cy="4254567"/>
          </a:xfrm>
          <a:custGeom>
            <a:avLst/>
            <a:gdLst/>
            <a:ahLst/>
            <a:cxnLst/>
            <a:rect r="r" b="b" t="t" l="l"/>
            <a:pathLst>
              <a:path h="4254567" w="6381850">
                <a:moveTo>
                  <a:pt x="0" y="0"/>
                </a:moveTo>
                <a:lnTo>
                  <a:pt x="6381850" y="0"/>
                </a:lnTo>
                <a:lnTo>
                  <a:pt x="6381850" y="4254567"/>
                </a:lnTo>
                <a:lnTo>
                  <a:pt x="0" y="4254567"/>
                </a:lnTo>
                <a:lnTo>
                  <a:pt x="0" y="0"/>
                </a:lnTo>
                <a:close/>
              </a:path>
            </a:pathLst>
          </a:custGeom>
          <a:blipFill>
            <a:blip r:embed="rId2"/>
            <a:stretch>
              <a:fillRect l="0" t="0" r="0" b="0"/>
            </a:stretch>
          </a:blipFill>
        </p:spPr>
      </p:sp>
      <p:sp>
        <p:nvSpPr>
          <p:cNvPr name="Freeform 3" id="3"/>
          <p:cNvSpPr/>
          <p:nvPr/>
        </p:nvSpPr>
        <p:spPr>
          <a:xfrm flipH="false" flipV="false" rot="0">
            <a:off x="9902197" y="2505526"/>
            <a:ext cx="6606956" cy="4254567"/>
          </a:xfrm>
          <a:custGeom>
            <a:avLst/>
            <a:gdLst/>
            <a:ahLst/>
            <a:cxnLst/>
            <a:rect r="r" b="b" t="t" l="l"/>
            <a:pathLst>
              <a:path h="4254567" w="6606956">
                <a:moveTo>
                  <a:pt x="0" y="0"/>
                </a:moveTo>
                <a:lnTo>
                  <a:pt x="6606956" y="0"/>
                </a:lnTo>
                <a:lnTo>
                  <a:pt x="6606956" y="4254567"/>
                </a:lnTo>
                <a:lnTo>
                  <a:pt x="0" y="4254567"/>
                </a:lnTo>
                <a:lnTo>
                  <a:pt x="0" y="0"/>
                </a:lnTo>
                <a:close/>
              </a:path>
            </a:pathLst>
          </a:custGeom>
          <a:blipFill>
            <a:blip r:embed="rId3"/>
            <a:stretch>
              <a:fillRect l="0" t="0" r="-6466" b="0"/>
            </a:stretch>
          </a:blipFill>
        </p:spPr>
      </p:sp>
      <p:sp>
        <p:nvSpPr>
          <p:cNvPr name="TextBox 4" id="4"/>
          <p:cNvSpPr txBox="true"/>
          <p:nvPr/>
        </p:nvSpPr>
        <p:spPr>
          <a:xfrm rot="0">
            <a:off x="1028700" y="515938"/>
            <a:ext cx="12100422"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P</a:t>
            </a:r>
            <a:r>
              <a:rPr lang="en-US" b="true" sz="5000">
                <a:solidFill>
                  <a:srgbClr val="FFFFFF"/>
                </a:solidFill>
                <a:latin typeface="Times New Roman Bold"/>
                <a:ea typeface="Times New Roman Bold"/>
                <a:cs typeface="Times New Roman Bold"/>
                <a:sym typeface="Times New Roman Bold"/>
              </a:rPr>
              <a:t>hân tích các tên trung tính (ví dụ: “Leslie”)</a:t>
            </a:r>
          </a:p>
        </p:txBody>
      </p:sp>
      <p:sp>
        <p:nvSpPr>
          <p:cNvPr name="TextBox 5" id="5"/>
          <p:cNvSpPr txBox="true"/>
          <p:nvPr/>
        </p:nvSpPr>
        <p:spPr>
          <a:xfrm rot="0">
            <a:off x="1028700" y="7364483"/>
            <a:ext cx="6381850" cy="1854200"/>
          </a:xfrm>
          <a:prstGeom prst="rect">
            <a:avLst/>
          </a:prstGeom>
        </p:spPr>
        <p:txBody>
          <a:bodyPr anchor="t" rtlCol="false" tIns="0" lIns="0" bIns="0" rIns="0">
            <a:spAutoFit/>
          </a:bodyPr>
          <a:lstStyle/>
          <a:p>
            <a:pPr algn="l">
              <a:lnSpc>
                <a:spcPts val="4899"/>
              </a:lnSpc>
            </a:pPr>
            <a:r>
              <a:rPr lang="en-US" sz="3499">
                <a:solidFill>
                  <a:srgbClr val="FFFFFF"/>
                </a:solidFill>
                <a:latin typeface="Times New Roman"/>
                <a:ea typeface="Times New Roman"/>
                <a:cs typeface="Times New Roman"/>
                <a:sym typeface="Times New Roman"/>
              </a:rPr>
              <a:t>Lọc danh sách các tên xuất hiện trong tập dữ liệu bắt đầu bằng “Lesl”.</a:t>
            </a:r>
          </a:p>
        </p:txBody>
      </p:sp>
      <p:sp>
        <p:nvSpPr>
          <p:cNvPr name="TextBox 6" id="6"/>
          <p:cNvSpPr txBox="true"/>
          <p:nvPr/>
        </p:nvSpPr>
        <p:spPr>
          <a:xfrm rot="0">
            <a:off x="9533300" y="7364483"/>
            <a:ext cx="8046166" cy="2473325"/>
          </a:xfrm>
          <a:prstGeom prst="rect">
            <a:avLst/>
          </a:prstGeom>
        </p:spPr>
        <p:txBody>
          <a:bodyPr anchor="t" rtlCol="false" tIns="0" lIns="0" bIns="0" rIns="0">
            <a:spAutoFit/>
          </a:bodyPr>
          <a:lstStyle/>
          <a:p>
            <a:pPr algn="l">
              <a:lnSpc>
                <a:spcPts val="4899"/>
              </a:lnSpc>
            </a:pPr>
            <a:r>
              <a:rPr lang="en-US" sz="3499">
                <a:solidFill>
                  <a:srgbClr val="FFFFFF"/>
                </a:solidFill>
                <a:latin typeface="Times New Roman"/>
                <a:ea typeface="Times New Roman"/>
                <a:cs typeface="Times New Roman"/>
                <a:sym typeface="Times New Roman"/>
              </a:rPr>
              <a:t>Từ đó, chúng ta có thể lọc xuống chỉ còn những tên đó và cộng các ca sinh được nhóm theo tên để xem tần suất tương đối:</a:t>
            </a:r>
          </a:p>
          <a:p>
            <a:pPr algn="ctr">
              <a:lnSpc>
                <a:spcPts val="4899"/>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17489" y="2705751"/>
            <a:ext cx="4613878" cy="5723544"/>
          </a:xfrm>
          <a:custGeom>
            <a:avLst/>
            <a:gdLst/>
            <a:ahLst/>
            <a:cxnLst/>
            <a:rect r="r" b="b" t="t" l="l"/>
            <a:pathLst>
              <a:path h="5723544" w="4613878">
                <a:moveTo>
                  <a:pt x="0" y="0"/>
                </a:moveTo>
                <a:lnTo>
                  <a:pt x="4613878" y="0"/>
                </a:lnTo>
                <a:lnTo>
                  <a:pt x="4613878" y="5723544"/>
                </a:lnTo>
                <a:lnTo>
                  <a:pt x="0" y="5723544"/>
                </a:lnTo>
                <a:lnTo>
                  <a:pt x="0" y="0"/>
                </a:lnTo>
                <a:close/>
              </a:path>
            </a:pathLst>
          </a:custGeom>
          <a:blipFill>
            <a:blip r:embed="rId2"/>
            <a:stretch>
              <a:fillRect l="0" t="0" r="0" b="0"/>
            </a:stretch>
          </a:blipFill>
        </p:spPr>
      </p:sp>
      <p:sp>
        <p:nvSpPr>
          <p:cNvPr name="TextBox 3" id="3"/>
          <p:cNvSpPr txBox="true"/>
          <p:nvPr/>
        </p:nvSpPr>
        <p:spPr>
          <a:xfrm rot="0">
            <a:off x="1028700" y="515938"/>
            <a:ext cx="15440918"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Tổng hợp theo giới tính và năm,và chuẩn hóa trong năm.</a:t>
            </a:r>
          </a:p>
        </p:txBody>
      </p:sp>
      <p:sp>
        <p:nvSpPr>
          <p:cNvPr name="TextBox 4" id="4"/>
          <p:cNvSpPr txBox="true"/>
          <p:nvPr/>
        </p:nvSpPr>
        <p:spPr>
          <a:xfrm rot="0">
            <a:off x="7480180" y="2860345"/>
            <a:ext cx="8989438" cy="5568950"/>
          </a:xfrm>
          <a:prstGeom prst="rect">
            <a:avLst/>
          </a:prstGeom>
        </p:spPr>
        <p:txBody>
          <a:bodyPr anchor="t" rtlCol="false" tIns="0" lIns="0" bIns="0" rIns="0">
            <a:spAutoFit/>
          </a:bodyPr>
          <a:lstStyle/>
          <a:p>
            <a:pPr algn="l">
              <a:lnSpc>
                <a:spcPts val="4899"/>
              </a:lnSpc>
            </a:pPr>
            <a:r>
              <a:rPr lang="en-US" sz="3499">
                <a:solidFill>
                  <a:srgbClr val="FFFFFF"/>
                </a:solidFill>
                <a:latin typeface="Times New Roman"/>
                <a:ea typeface="Times New Roman"/>
                <a:cs typeface="Times New Roman"/>
                <a:sym typeface="Times New Roman"/>
              </a:rPr>
              <a:t>-Bảng thể hiện tỷ lệ trẻ sinh theo giới tín</a:t>
            </a:r>
            <a:r>
              <a:rPr lang="en-US" sz="3499">
                <a:solidFill>
                  <a:srgbClr val="FFFFFF"/>
                </a:solidFill>
                <a:latin typeface="Times New Roman"/>
                <a:ea typeface="Times New Roman"/>
                <a:cs typeface="Times New Roman"/>
                <a:sym typeface="Times New Roman"/>
              </a:rPr>
              <a:t>h qua các năm, được chuẩn hóa theo phần trăm.</a:t>
            </a:r>
          </a:p>
          <a:p>
            <a:pPr algn="l">
              <a:lnSpc>
                <a:spcPts val="4899"/>
              </a:lnSpc>
            </a:pPr>
          </a:p>
          <a:p>
            <a:pPr algn="l">
              <a:lnSpc>
                <a:spcPts val="4899"/>
              </a:lnSpc>
            </a:pPr>
            <a:r>
              <a:rPr lang="en-US" sz="3499">
                <a:solidFill>
                  <a:srgbClr val="FFFFFF"/>
                </a:solidFill>
                <a:latin typeface="Times New Roman"/>
                <a:ea typeface="Times New Roman"/>
                <a:cs typeface="Times New Roman"/>
                <a:sym typeface="Times New Roman"/>
              </a:rPr>
              <a:t> -Giúp quan sát sự thay đổi giữa tỷ lệ bé trai và bé gái trong giai đoạn 1880–2010.</a:t>
            </a:r>
          </a:p>
          <a:p>
            <a:pPr algn="l">
              <a:lnSpc>
                <a:spcPts val="4899"/>
              </a:lnSpc>
            </a:pPr>
          </a:p>
          <a:p>
            <a:pPr algn="l">
              <a:lnSpc>
                <a:spcPts val="4899"/>
              </a:lnSpc>
            </a:pPr>
            <a:r>
              <a:rPr lang="en-US" sz="3499">
                <a:solidFill>
                  <a:srgbClr val="FFFFFF"/>
                </a:solidFill>
                <a:latin typeface="Times New Roman"/>
                <a:ea typeface="Times New Roman"/>
                <a:cs typeface="Times New Roman"/>
                <a:sym typeface="Times New Roman"/>
              </a:rPr>
              <a:t>Từ đây có thể tạo ra biểu đồ phân tích sự cố theo giới tính theo thời gian</a:t>
            </a:r>
          </a:p>
          <a:p>
            <a:pPr algn="l">
              <a:lnSpc>
                <a:spcPts val="4899"/>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82392" y="2030455"/>
            <a:ext cx="13323216" cy="7227845"/>
          </a:xfrm>
          <a:custGeom>
            <a:avLst/>
            <a:gdLst/>
            <a:ahLst/>
            <a:cxnLst/>
            <a:rect r="r" b="b" t="t" l="l"/>
            <a:pathLst>
              <a:path h="7227845" w="13323216">
                <a:moveTo>
                  <a:pt x="0" y="0"/>
                </a:moveTo>
                <a:lnTo>
                  <a:pt x="13323216" y="0"/>
                </a:lnTo>
                <a:lnTo>
                  <a:pt x="13323216" y="7227845"/>
                </a:lnTo>
                <a:lnTo>
                  <a:pt x="0" y="7227845"/>
                </a:lnTo>
                <a:lnTo>
                  <a:pt x="0" y="0"/>
                </a:lnTo>
                <a:close/>
              </a:path>
            </a:pathLst>
          </a:custGeom>
          <a:blipFill>
            <a:blip r:embed="rId2"/>
            <a:stretch>
              <a:fillRect l="0" t="0" r="0" b="0"/>
            </a:stretch>
          </a:blipFill>
        </p:spPr>
      </p:sp>
      <p:sp>
        <p:nvSpPr>
          <p:cNvPr name="TextBox 3" id="3"/>
          <p:cNvSpPr txBox="true"/>
          <p:nvPr/>
        </p:nvSpPr>
        <p:spPr>
          <a:xfrm rot="0">
            <a:off x="1028700" y="515938"/>
            <a:ext cx="15787886"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Biểu đồ tổng số trẻ sin</a:t>
            </a:r>
            <a:r>
              <a:rPr lang="en-US" b="true" sz="5000">
                <a:solidFill>
                  <a:srgbClr val="FFFFFF"/>
                </a:solidFill>
                <a:latin typeface="Times New Roman Bold"/>
                <a:ea typeface="Times New Roman Bold"/>
                <a:cs typeface="Times New Roman Bold"/>
                <a:sym typeface="Times New Roman Bold"/>
              </a:rPr>
              <a:t>h theo giới tính giai đoạn 1880–2010</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31503" y="2006600"/>
            <a:ext cx="16624995" cy="6188075"/>
          </a:xfrm>
          <a:prstGeom prst="rect">
            <a:avLst/>
          </a:prstGeom>
        </p:spPr>
        <p:txBody>
          <a:bodyPr anchor="t" rtlCol="false" tIns="0" lIns="0" bIns="0" rIns="0">
            <a:spAutoFit/>
          </a:bodyPr>
          <a:lstStyle/>
          <a:p>
            <a:pPr algn="l">
              <a:lnSpc>
                <a:spcPts val="4899"/>
              </a:lnSpc>
            </a:pPr>
            <a:r>
              <a:rPr lang="en-US" sz="3499">
                <a:solidFill>
                  <a:srgbClr val="FFFFFF"/>
                </a:solidFill>
                <a:latin typeface="Times New Roman"/>
                <a:ea typeface="Times New Roman"/>
                <a:cs typeface="Times New Roman"/>
                <a:sym typeface="Times New Roman"/>
              </a:rPr>
              <a:t>Nhận xét:</a:t>
            </a:r>
          </a:p>
          <a:p>
            <a:pPr algn="l">
              <a:lnSpc>
                <a:spcPts val="4899"/>
              </a:lnSpc>
            </a:pPr>
            <a:r>
              <a:rPr lang="en-US" sz="3499">
                <a:solidFill>
                  <a:srgbClr val="FFFFFF"/>
                </a:solidFill>
                <a:latin typeface="Times New Roman"/>
                <a:ea typeface="Times New Roman"/>
                <a:cs typeface="Times New Roman"/>
                <a:sym typeface="Times New Roman"/>
              </a:rPr>
              <a:t>-Giai đoạn đầu (1880–1940), các tên như Leslie và Lesley chủ yếu được đặt cho bé trai.</a:t>
            </a:r>
          </a:p>
          <a:p>
            <a:pPr algn="l">
              <a:lnSpc>
                <a:spcPts val="4899"/>
              </a:lnSpc>
            </a:pPr>
            <a:r>
              <a:rPr lang="en-US" sz="3499">
                <a:solidFill>
                  <a:srgbClr val="FFFFFF"/>
                </a:solidFill>
                <a:latin typeface="Times New Roman"/>
                <a:ea typeface="Times New Roman"/>
                <a:cs typeface="Times New Roman"/>
                <a:sym typeface="Times New Roman"/>
              </a:rPr>
              <a:t>-</a:t>
            </a:r>
            <a:r>
              <a:rPr lang="en-US" sz="3499">
                <a:solidFill>
                  <a:srgbClr val="FFFFFF"/>
                </a:solidFill>
                <a:latin typeface="Times New Roman"/>
                <a:ea typeface="Times New Roman"/>
                <a:cs typeface="Times New Roman"/>
                <a:sym typeface="Times New Roman"/>
              </a:rPr>
              <a:t>Từ sau 1940, tỷ lệ bé gái mang các tên này tăng nhanh, đến thập niên 1960 thì vượt qua bé trai.</a:t>
            </a:r>
          </a:p>
          <a:p>
            <a:pPr algn="l">
              <a:lnSpc>
                <a:spcPts val="4899"/>
              </a:lnSpc>
            </a:pPr>
            <a:r>
              <a:rPr lang="en-US" sz="3499">
                <a:solidFill>
                  <a:srgbClr val="FFFFFF"/>
                </a:solidFill>
                <a:latin typeface="Times New Roman"/>
                <a:ea typeface="Times New Roman"/>
                <a:cs typeface="Times New Roman"/>
                <a:sym typeface="Times New Roman"/>
              </a:rPr>
              <a:t>-Biểu đồ thể hiện hai đường xu hướng cắt nhau — nam giảm, nữ tăng rõ rệt.</a:t>
            </a:r>
          </a:p>
          <a:p>
            <a:pPr algn="l">
              <a:lnSpc>
                <a:spcPts val="4899"/>
              </a:lnSpc>
            </a:pPr>
          </a:p>
          <a:p>
            <a:pPr algn="l">
              <a:lnSpc>
                <a:spcPts val="4899"/>
              </a:lnSpc>
            </a:pPr>
            <a:r>
              <a:rPr lang="en-US" sz="3499">
                <a:solidFill>
                  <a:srgbClr val="FFFFFF"/>
                </a:solidFill>
                <a:latin typeface="Times New Roman"/>
                <a:ea typeface="Times New Roman"/>
                <a:cs typeface="Times New Roman"/>
                <a:sym typeface="Times New Roman"/>
              </a:rPr>
              <a:t>Kết luận:</a:t>
            </a:r>
          </a:p>
          <a:p>
            <a:pPr algn="l">
              <a:lnSpc>
                <a:spcPts val="4899"/>
              </a:lnSpc>
            </a:pPr>
            <a:r>
              <a:rPr lang="en-US" sz="3499">
                <a:solidFill>
                  <a:srgbClr val="FFFFFF"/>
                </a:solidFill>
                <a:latin typeface="Times New Roman"/>
                <a:ea typeface="Times New Roman"/>
                <a:cs typeface="Times New Roman"/>
                <a:sym typeface="Times New Roman"/>
              </a:rPr>
              <a:t>-Tên “Leslie” từng là tên nam, nhưng theo thời gian dần chuyển sang phổ biến cho nữ giới, minh chứng cho hiện tượng chuyển dịch giới tính trong đặt tên ở Hoa Kỳ.</a:t>
            </a:r>
          </a:p>
          <a:p>
            <a:pPr algn="l">
              <a:lnSpc>
                <a:spcPts val="4899"/>
              </a:lnSpc>
            </a:pPr>
            <a:r>
              <a:rPr lang="en-US" sz="3499">
                <a:solidFill>
                  <a:srgbClr val="FFFFFF"/>
                </a:solidFill>
                <a:latin typeface="Times New Roman"/>
                <a:ea typeface="Times New Roman"/>
                <a:cs typeface="Times New Roman"/>
                <a:sym typeface="Times New Roman"/>
              </a:rPr>
              <a:t>-Điều này phản ánh sự thay đổi văn hóa và nhận thức giới trong xã hội hiện đại.</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0615258" y="2014867"/>
            <a:ext cx="6644042" cy="7408526"/>
          </a:xfrm>
          <a:custGeom>
            <a:avLst/>
            <a:gdLst/>
            <a:ahLst/>
            <a:cxnLst/>
            <a:rect r="r" b="b" t="t" l="l"/>
            <a:pathLst>
              <a:path h="7408526" w="6644042">
                <a:moveTo>
                  <a:pt x="0" y="0"/>
                </a:moveTo>
                <a:lnTo>
                  <a:pt x="6644042" y="0"/>
                </a:lnTo>
                <a:lnTo>
                  <a:pt x="6644042" y="7408527"/>
                </a:lnTo>
                <a:lnTo>
                  <a:pt x="0" y="7408527"/>
                </a:lnTo>
                <a:lnTo>
                  <a:pt x="0" y="0"/>
                </a:lnTo>
                <a:close/>
              </a:path>
            </a:pathLst>
          </a:custGeom>
          <a:blipFill>
            <a:blip r:embed="rId3"/>
            <a:stretch>
              <a:fillRect l="-3726" t="0" r="0" b="0"/>
            </a:stretch>
          </a:blipFill>
        </p:spPr>
      </p:sp>
      <p:sp>
        <p:nvSpPr>
          <p:cNvPr name="TextBox 4" id="4"/>
          <p:cNvSpPr txBox="true"/>
          <p:nvPr/>
        </p:nvSpPr>
        <p:spPr>
          <a:xfrm rot="0">
            <a:off x="2698135" y="355151"/>
            <a:ext cx="12891731"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13.4 USDA Food Database</a:t>
            </a:r>
          </a:p>
        </p:txBody>
      </p:sp>
      <p:sp>
        <p:nvSpPr>
          <p:cNvPr name="TextBox 5" id="5"/>
          <p:cNvSpPr txBox="true"/>
          <p:nvPr/>
        </p:nvSpPr>
        <p:spPr>
          <a:xfrm rot="0">
            <a:off x="0" y="3475358"/>
            <a:ext cx="10310460" cy="4330700"/>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Dữ liệu thực tế từ USDA Foo</a:t>
            </a:r>
            <a:r>
              <a:rPr lang="en-US" sz="3499">
                <a:solidFill>
                  <a:srgbClr val="FFFFFF"/>
                </a:solidFill>
                <a:latin typeface="Times New Roman"/>
                <a:ea typeface="Times New Roman"/>
                <a:cs typeface="Times New Roman"/>
                <a:sym typeface="Times New Roman"/>
              </a:rPr>
              <a:t>d Database (Bộ Nông nghiệp Hoa Kỳ).</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Gồ</a:t>
            </a:r>
            <a:r>
              <a:rPr lang="en-US" sz="3499">
                <a:solidFill>
                  <a:srgbClr val="FFFFFF"/>
                </a:solidFill>
                <a:latin typeface="Times New Roman"/>
                <a:ea typeface="Times New Roman"/>
                <a:cs typeface="Times New Roman"/>
                <a:sym typeface="Times New Roman"/>
              </a:rPr>
              <a:t>m hơn 6.600 món ăn với hàng trăm chỉ số dinh dưỡng.</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Mục tiêu: Khám phá, phân tích và trực quan hóa thông tin dinh dưỡng.</a:t>
            </a:r>
          </a:p>
          <a:p>
            <a:pPr algn="just">
              <a:lnSpc>
                <a:spcPts val="4899"/>
              </a:lnSpc>
            </a:pPr>
          </a:p>
        </p:txBody>
      </p:sp>
      <p:sp>
        <p:nvSpPr>
          <p:cNvPr name="TextBox 6" id="6"/>
          <p:cNvSpPr txBox="true"/>
          <p:nvPr/>
        </p:nvSpPr>
        <p:spPr>
          <a:xfrm rot="0">
            <a:off x="1028700" y="2364068"/>
            <a:ext cx="8115300" cy="892175"/>
          </a:xfrm>
          <a:prstGeom prst="rect">
            <a:avLst/>
          </a:prstGeom>
        </p:spPr>
        <p:txBody>
          <a:bodyPr anchor="t" rtlCol="false" tIns="0" lIns="0" bIns="0" rIns="0">
            <a:spAutoFit/>
          </a:bodyPr>
          <a:lstStyle/>
          <a:p>
            <a:pPr algn="just">
              <a:lnSpc>
                <a:spcPts val="7000"/>
              </a:lnSpc>
            </a:pPr>
            <a:r>
              <a:rPr lang="en-US" sz="5000" b="true">
                <a:solidFill>
                  <a:srgbClr val="FFFFFF"/>
                </a:solidFill>
                <a:latin typeface="Times New Roman Bold"/>
                <a:ea typeface="Times New Roman Bold"/>
                <a:cs typeface="Times New Roman Bold"/>
                <a:sym typeface="Times New Roman Bold"/>
              </a:rPr>
              <a:t>Giới thiệu bài thực hành:</a:t>
            </a:r>
          </a:p>
        </p:txBody>
      </p:sp>
      <p:sp>
        <p:nvSpPr>
          <p:cNvPr name="TextBox 7" id="7"/>
          <p:cNvSpPr txBox="true"/>
          <p:nvPr/>
        </p:nvSpPr>
        <p:spPr>
          <a:xfrm rot="0">
            <a:off x="1028700" y="7293295"/>
            <a:ext cx="3845838"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 ảnh:</a:t>
            </a:r>
          </a:p>
        </p:txBody>
      </p:sp>
      <p:sp>
        <p:nvSpPr>
          <p:cNvPr name="TextBox 8" id="8"/>
          <p:cNvSpPr txBox="true"/>
          <p:nvPr/>
        </p:nvSpPr>
        <p:spPr>
          <a:xfrm rot="0">
            <a:off x="588443" y="8188318"/>
            <a:ext cx="9891755" cy="1235075"/>
          </a:xfrm>
          <a:prstGeom prst="rect">
            <a:avLst/>
          </a:prstGeom>
        </p:spPr>
        <p:txBody>
          <a:bodyPr anchor="t" rtlCol="false" tIns="0" lIns="0" bIns="0" rIns="0">
            <a:spAutoFit/>
          </a:bodyPr>
          <a:lstStyle/>
          <a:p>
            <a:pPr algn="just">
              <a:lnSpc>
                <a:spcPts val="4899"/>
              </a:lnSpc>
            </a:pPr>
            <a:r>
              <a:rPr lang="en-US" sz="3499">
                <a:solidFill>
                  <a:srgbClr val="FFFFFF"/>
                </a:solidFill>
                <a:latin typeface="Times New Roman"/>
                <a:ea typeface="Times New Roman"/>
                <a:cs typeface="Times New Roman"/>
                <a:sym typeface="Times New Roman"/>
              </a:rPr>
              <a:t>Đây</a:t>
            </a:r>
            <a:r>
              <a:rPr lang="en-US" sz="3499">
                <a:solidFill>
                  <a:srgbClr val="FFFFFF"/>
                </a:solidFill>
                <a:latin typeface="Times New Roman"/>
                <a:ea typeface="Times New Roman"/>
                <a:cs typeface="Times New Roman"/>
                <a:sym typeface="Times New Roman"/>
              </a:rPr>
              <a:t> là bài phân tích xã hội học – tài chính rất thú vị, phản ánh hành vi người ủng hộ chính trị.</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8961082" y="3296736"/>
            <a:ext cx="9109919" cy="5136345"/>
          </a:xfrm>
          <a:custGeom>
            <a:avLst/>
            <a:gdLst/>
            <a:ahLst/>
            <a:cxnLst/>
            <a:rect r="r" b="b" t="t" l="l"/>
            <a:pathLst>
              <a:path h="5136345" w="9109919">
                <a:moveTo>
                  <a:pt x="0" y="0"/>
                </a:moveTo>
                <a:lnTo>
                  <a:pt x="9109919" y="0"/>
                </a:lnTo>
                <a:lnTo>
                  <a:pt x="9109919" y="5136345"/>
                </a:lnTo>
                <a:lnTo>
                  <a:pt x="0" y="5136345"/>
                </a:lnTo>
                <a:lnTo>
                  <a:pt x="0" y="0"/>
                </a:lnTo>
                <a:close/>
              </a:path>
            </a:pathLst>
          </a:custGeom>
          <a:blipFill>
            <a:blip r:embed="rId3"/>
            <a:stretch>
              <a:fillRect l="0" t="-983" r="0" b="-983"/>
            </a:stretch>
          </a:blipFill>
        </p:spPr>
      </p:sp>
      <p:sp>
        <p:nvSpPr>
          <p:cNvPr name="TextBox 4" id="4"/>
          <p:cNvSpPr txBox="true"/>
          <p:nvPr/>
        </p:nvSpPr>
        <p:spPr>
          <a:xfrm rot="0">
            <a:off x="2698135" y="355151"/>
            <a:ext cx="12891731"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13.4 USDA Food Database</a:t>
            </a:r>
          </a:p>
        </p:txBody>
      </p:sp>
      <p:sp>
        <p:nvSpPr>
          <p:cNvPr name="TextBox 5" id="5"/>
          <p:cNvSpPr txBox="true"/>
          <p:nvPr/>
        </p:nvSpPr>
        <p:spPr>
          <a:xfrm rot="0">
            <a:off x="-68880" y="3722968"/>
            <a:ext cx="8847307" cy="4330700"/>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Dữ liệu có nhiều tầng: thông tin món ăn + danh sách</a:t>
            </a:r>
            <a:r>
              <a:rPr lang="en-US" sz="3499">
                <a:solidFill>
                  <a:srgbClr val="FFFFFF"/>
                </a:solidFill>
                <a:latin typeface="Times New Roman"/>
                <a:ea typeface="Times New Roman"/>
                <a:cs typeface="Times New Roman"/>
                <a:sym typeface="Times New Roman"/>
              </a:rPr>
              <a:t> chất dinh dưỡng.</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Mỗi món chứa: tên, hãng sản xuất, nhóm thực phẩm, danh sách nutrients.</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Cần</a:t>
            </a:r>
            <a:r>
              <a:rPr lang="en-US" sz="3499">
                <a:solidFill>
                  <a:srgbClr val="FFFFFF"/>
                </a:solidFill>
                <a:latin typeface="Times New Roman"/>
                <a:ea typeface="Times New Roman"/>
                <a:cs typeface="Times New Roman"/>
                <a:sym typeface="Times New Roman"/>
              </a:rPr>
              <a:t> chuyển từ dạng JSON → dạng bảng để dễ xử lý.</a:t>
            </a:r>
          </a:p>
          <a:p>
            <a:pPr algn="just">
              <a:lnSpc>
                <a:spcPts val="4899"/>
              </a:lnSpc>
            </a:pPr>
          </a:p>
        </p:txBody>
      </p:sp>
      <p:sp>
        <p:nvSpPr>
          <p:cNvPr name="TextBox 6" id="6"/>
          <p:cNvSpPr txBox="true"/>
          <p:nvPr/>
        </p:nvSpPr>
        <p:spPr>
          <a:xfrm rot="0">
            <a:off x="1028700" y="2364068"/>
            <a:ext cx="8115300" cy="892175"/>
          </a:xfrm>
          <a:prstGeom prst="rect">
            <a:avLst/>
          </a:prstGeom>
        </p:spPr>
        <p:txBody>
          <a:bodyPr anchor="t" rtlCol="false" tIns="0" lIns="0" bIns="0" rIns="0">
            <a:spAutoFit/>
          </a:bodyPr>
          <a:lstStyle/>
          <a:p>
            <a:pPr algn="just">
              <a:lnSpc>
                <a:spcPts val="7000"/>
              </a:lnSpc>
            </a:pPr>
            <a:r>
              <a:rPr lang="en-US" sz="5000" b="true">
                <a:solidFill>
                  <a:srgbClr val="FFFFFF"/>
                </a:solidFill>
                <a:latin typeface="Times New Roman Bold"/>
                <a:ea typeface="Times New Roman Bold"/>
                <a:cs typeface="Times New Roman Bold"/>
                <a:sym typeface="Times New Roman Bold"/>
              </a:rPr>
              <a:t>Cấu trúc dữ liệu</a:t>
            </a:r>
          </a:p>
        </p:txBody>
      </p:sp>
      <p:sp>
        <p:nvSpPr>
          <p:cNvPr name="TextBox 7" id="7"/>
          <p:cNvSpPr txBox="true"/>
          <p:nvPr/>
        </p:nvSpPr>
        <p:spPr>
          <a:xfrm rot="0">
            <a:off x="1028700" y="7540906"/>
            <a:ext cx="3845838"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 ảnh:</a:t>
            </a:r>
          </a:p>
        </p:txBody>
      </p:sp>
      <p:sp>
        <p:nvSpPr>
          <p:cNvPr name="TextBox 8" id="8"/>
          <p:cNvSpPr txBox="true"/>
          <p:nvPr/>
        </p:nvSpPr>
        <p:spPr>
          <a:xfrm rot="0">
            <a:off x="553218" y="8642350"/>
            <a:ext cx="13805059" cy="615950"/>
          </a:xfrm>
          <a:prstGeom prst="rect">
            <a:avLst/>
          </a:prstGeom>
        </p:spPr>
        <p:txBody>
          <a:bodyPr anchor="t" rtlCol="false" tIns="0" lIns="0" bIns="0" rIns="0">
            <a:spAutoFit/>
          </a:bodyPr>
          <a:lstStyle/>
          <a:p>
            <a:pPr algn="just">
              <a:lnSpc>
                <a:spcPts val="4899"/>
              </a:lnSpc>
            </a:pPr>
            <a:r>
              <a:rPr lang="en-US" sz="3499">
                <a:solidFill>
                  <a:srgbClr val="FFFFFF"/>
                </a:solidFill>
                <a:latin typeface="Times New Roman"/>
                <a:ea typeface="Times New Roman"/>
                <a:cs typeface="Times New Roman"/>
                <a:sym typeface="Times New Roman"/>
              </a:rPr>
              <a:t>Việc</a:t>
            </a:r>
            <a:r>
              <a:rPr lang="en-US" sz="3499">
                <a:solidFill>
                  <a:srgbClr val="FFFFFF"/>
                </a:solidFill>
                <a:latin typeface="Times New Roman"/>
                <a:ea typeface="Times New Roman"/>
                <a:cs typeface="Times New Roman"/>
                <a:sym typeface="Times New Roman"/>
              </a:rPr>
              <a:t> hiểu cấu trúc dữ liệu giúp ta chọn đúng phương pháp xử lý và trích xuất.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graphicFrame>
        <p:nvGraphicFramePr>
          <p:cNvPr name="Object 3" id="3"/>
          <p:cNvGraphicFramePr/>
          <p:nvPr/>
        </p:nvGraphicFramePr>
        <p:xfrm>
          <a:off x="1564807" y="6089652"/>
          <a:ext cx="10086975" cy="4800600"/>
        </p:xfrm>
        <a:graphic>
          <a:graphicData uri="http://schemas.openxmlformats.org/presentationml/2006/ole">
            <p:oleObj imgW="12103100" imgH="68199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825597" y="2263734"/>
            <a:ext cx="5654278" cy="1758950"/>
          </a:xfrm>
          <a:prstGeom prst="rect">
            <a:avLst/>
          </a:prstGeom>
        </p:spPr>
        <p:txBody>
          <a:bodyPr anchor="t" rtlCol="false" tIns="0" lIns="0" bIns="0" rIns="0">
            <a:spAutoFit/>
          </a:bodyPr>
          <a:lstStyle/>
          <a:p>
            <a:pPr algn="ctr">
              <a:lnSpc>
                <a:spcPts val="7000"/>
              </a:lnSpc>
            </a:pPr>
            <a:r>
              <a:rPr lang="en-US" sz="5000" b="true">
                <a:solidFill>
                  <a:srgbClr val="FFFFFF"/>
                </a:solidFill>
                <a:latin typeface="DejaVu Serif Bold"/>
                <a:ea typeface="DejaVu Serif Bold"/>
                <a:cs typeface="DejaVu Serif Bold"/>
                <a:sym typeface="DejaVu Serif Bold"/>
              </a:rPr>
              <a:t>Dữ liệu sử dụng</a:t>
            </a:r>
          </a:p>
          <a:p>
            <a:pPr algn="ctr">
              <a:lnSpc>
                <a:spcPts val="7000"/>
              </a:lnSpc>
            </a:pPr>
          </a:p>
        </p:txBody>
      </p:sp>
      <p:sp>
        <p:nvSpPr>
          <p:cNvPr name="TextBox 6" id="6"/>
          <p:cNvSpPr txBox="true"/>
          <p:nvPr/>
        </p:nvSpPr>
        <p:spPr>
          <a:xfrm rot="0">
            <a:off x="712785" y="3446179"/>
            <a:ext cx="16809020" cy="2482850"/>
          </a:xfrm>
          <a:prstGeom prst="rect">
            <a:avLst/>
          </a:prstGeom>
        </p:spPr>
        <p:txBody>
          <a:bodyPr anchor="t" rtlCol="false" tIns="0" lIns="0" bIns="0" rIns="0">
            <a:spAutoFit/>
          </a:bodyPr>
          <a:lstStyle/>
          <a:p>
            <a:pPr algn="l">
              <a:lnSpc>
                <a:spcPts val="4900"/>
              </a:lnSpc>
            </a:pPr>
            <a:r>
              <a:rPr lang="en-US" sz="3500">
                <a:solidFill>
                  <a:srgbClr val="FFFFFF"/>
                </a:solidFill>
                <a:latin typeface="Times New Roman"/>
                <a:ea typeface="Times New Roman"/>
                <a:cs typeface="Times New Roman"/>
                <a:sym typeface="Times New Roman"/>
              </a:rPr>
              <a:t>D</a:t>
            </a:r>
            <a:r>
              <a:rPr lang="en-US" sz="3500">
                <a:solidFill>
                  <a:srgbClr val="FFFFFF"/>
                </a:solidFill>
                <a:latin typeface="Times New Roman"/>
                <a:ea typeface="Times New Roman"/>
                <a:cs typeface="Times New Roman"/>
                <a:sym typeface="Times New Roman"/>
              </a:rPr>
              <a:t>ữ liệu từ chương trình "1.USA.gov" của Bitly, một dịch vụ hợp tác với chính phủ Mỹ để theo dõi và phân tích lưu lượng truy cập vào các trang web chính thức.</a:t>
            </a:r>
          </a:p>
          <a:p>
            <a:pPr algn="l">
              <a:lnSpc>
                <a:spcPts val="4900"/>
              </a:lnSpc>
            </a:pPr>
            <a:r>
              <a:rPr lang="en-US" sz="3500">
                <a:solidFill>
                  <a:srgbClr val="FFFFFF"/>
                </a:solidFill>
                <a:latin typeface="Times New Roman"/>
                <a:ea typeface="Times New Roman"/>
                <a:cs typeface="Times New Roman"/>
                <a:sym typeface="Times New Roman"/>
              </a:rPr>
              <a:t>Mỗi bản ghi là một đối tượng JSON đại diện cho một lần click duy nhất.</a:t>
            </a:r>
          </a:p>
          <a:p>
            <a:pPr algn="l">
              <a:lnSpc>
                <a:spcPts val="4900"/>
              </a:lnSpc>
            </a:pPr>
            <a:r>
              <a:rPr lang="en-US" sz="3500">
                <a:solidFill>
                  <a:srgbClr val="FFFFFF"/>
                </a:solidFill>
                <a:latin typeface="Times New Roman"/>
                <a:ea typeface="Times New Roman"/>
                <a:cs typeface="Times New Roman"/>
                <a:sym typeface="Times New Roman"/>
              </a:rPr>
              <a:t>Các trường chính bao gồm thông tin về người dùng, vị trí, và liên kết</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0272504" y="3262721"/>
            <a:ext cx="8173066" cy="4943387"/>
          </a:xfrm>
          <a:custGeom>
            <a:avLst/>
            <a:gdLst/>
            <a:ahLst/>
            <a:cxnLst/>
            <a:rect r="r" b="b" t="t" l="l"/>
            <a:pathLst>
              <a:path h="4943387" w="8173066">
                <a:moveTo>
                  <a:pt x="0" y="0"/>
                </a:moveTo>
                <a:lnTo>
                  <a:pt x="8173066" y="0"/>
                </a:lnTo>
                <a:lnTo>
                  <a:pt x="8173066" y="4943387"/>
                </a:lnTo>
                <a:lnTo>
                  <a:pt x="0" y="4943387"/>
                </a:lnTo>
                <a:lnTo>
                  <a:pt x="0" y="0"/>
                </a:lnTo>
                <a:close/>
              </a:path>
            </a:pathLst>
          </a:custGeom>
          <a:blipFill>
            <a:blip r:embed="rId3"/>
            <a:stretch>
              <a:fillRect l="0" t="0" r="0" b="0"/>
            </a:stretch>
          </a:blipFill>
        </p:spPr>
      </p:sp>
      <p:sp>
        <p:nvSpPr>
          <p:cNvPr name="TextBox 4" id="4"/>
          <p:cNvSpPr txBox="true"/>
          <p:nvPr/>
        </p:nvSpPr>
        <p:spPr>
          <a:xfrm rot="0">
            <a:off x="2698135" y="355151"/>
            <a:ext cx="12891731"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13.4 USDA Food Database</a:t>
            </a:r>
          </a:p>
        </p:txBody>
      </p:sp>
      <p:sp>
        <p:nvSpPr>
          <p:cNvPr name="TextBox 5" id="5"/>
          <p:cNvSpPr txBox="true"/>
          <p:nvPr/>
        </p:nvSpPr>
        <p:spPr>
          <a:xfrm rot="0">
            <a:off x="0" y="3475358"/>
            <a:ext cx="9837749" cy="3092450"/>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Dữ liệu sau khi chuẩn hóa được</a:t>
            </a:r>
            <a:r>
              <a:rPr lang="en-US" sz="3499">
                <a:solidFill>
                  <a:srgbClr val="FFFFFF"/>
                </a:solidFill>
                <a:latin typeface="Times New Roman"/>
                <a:ea typeface="Times New Roman"/>
                <a:cs typeface="Times New Roman"/>
                <a:sym typeface="Times New Roman"/>
              </a:rPr>
              <a:t> chia thành 2 bảng:</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Bảng món ăn (thông tin cơ bản)</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Bảng chất dinh dưỡng (các chỉ số cụ thể)</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Hai bảng được nối (merge) lại với nhau.</a:t>
            </a:r>
          </a:p>
          <a:p>
            <a:pPr algn="just">
              <a:lnSpc>
                <a:spcPts val="4899"/>
              </a:lnSpc>
            </a:pPr>
          </a:p>
        </p:txBody>
      </p:sp>
      <p:sp>
        <p:nvSpPr>
          <p:cNvPr name="TextBox 6" id="6"/>
          <p:cNvSpPr txBox="true"/>
          <p:nvPr/>
        </p:nvSpPr>
        <p:spPr>
          <a:xfrm rot="0">
            <a:off x="1028700" y="2364068"/>
            <a:ext cx="8115300" cy="892175"/>
          </a:xfrm>
          <a:prstGeom prst="rect">
            <a:avLst/>
          </a:prstGeom>
        </p:spPr>
        <p:txBody>
          <a:bodyPr anchor="t" rtlCol="false" tIns="0" lIns="0" bIns="0" rIns="0">
            <a:spAutoFit/>
          </a:bodyPr>
          <a:lstStyle/>
          <a:p>
            <a:pPr algn="just">
              <a:lnSpc>
                <a:spcPts val="7000"/>
              </a:lnSpc>
            </a:pPr>
            <a:r>
              <a:rPr lang="en-US" sz="5000" b="true">
                <a:solidFill>
                  <a:srgbClr val="FFFFFF"/>
                </a:solidFill>
                <a:latin typeface="Times New Roman Bold"/>
                <a:ea typeface="Times New Roman Bold"/>
                <a:cs typeface="Times New Roman Bold"/>
                <a:sym typeface="Times New Roman Bold"/>
              </a:rPr>
              <a:t>Chuẩn hóa dữ liệu</a:t>
            </a:r>
          </a:p>
        </p:txBody>
      </p:sp>
      <p:sp>
        <p:nvSpPr>
          <p:cNvPr name="TextBox 7" id="7"/>
          <p:cNvSpPr txBox="true"/>
          <p:nvPr/>
        </p:nvSpPr>
        <p:spPr>
          <a:xfrm rot="0">
            <a:off x="1028700" y="6434458"/>
            <a:ext cx="3845838"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 ảnh:</a:t>
            </a:r>
          </a:p>
        </p:txBody>
      </p:sp>
      <p:sp>
        <p:nvSpPr>
          <p:cNvPr name="TextBox 8" id="8"/>
          <p:cNvSpPr txBox="true"/>
          <p:nvPr/>
        </p:nvSpPr>
        <p:spPr>
          <a:xfrm rot="0">
            <a:off x="565933" y="7545708"/>
            <a:ext cx="9549002" cy="1235075"/>
          </a:xfrm>
          <a:prstGeom prst="rect">
            <a:avLst/>
          </a:prstGeom>
        </p:spPr>
        <p:txBody>
          <a:bodyPr anchor="t" rtlCol="false" tIns="0" lIns="0" bIns="0" rIns="0">
            <a:spAutoFit/>
          </a:bodyPr>
          <a:lstStyle/>
          <a:p>
            <a:pPr algn="just">
              <a:lnSpc>
                <a:spcPts val="4899"/>
              </a:lnSpc>
            </a:pPr>
            <a:r>
              <a:rPr lang="en-US" sz="3499">
                <a:solidFill>
                  <a:srgbClr val="FFFFFF"/>
                </a:solidFill>
                <a:latin typeface="Times New Roman"/>
                <a:ea typeface="Times New Roman"/>
                <a:cs typeface="Times New Roman"/>
                <a:sym typeface="Times New Roman"/>
              </a:rPr>
              <a:t>Sau</a:t>
            </a:r>
            <a:r>
              <a:rPr lang="en-US" sz="3499">
                <a:solidFill>
                  <a:srgbClr val="FFFFFF"/>
                </a:solidFill>
                <a:latin typeface="Times New Roman"/>
                <a:ea typeface="Times New Roman"/>
                <a:cs typeface="Times New Roman"/>
                <a:sym typeface="Times New Roman"/>
              </a:rPr>
              <a:t> bước chuẩn hóa, dữ liệu sẵn sàng cho quá trình phân tích thống kê.</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0049711" y="3660945"/>
            <a:ext cx="8110501" cy="5425742"/>
          </a:xfrm>
          <a:custGeom>
            <a:avLst/>
            <a:gdLst/>
            <a:ahLst/>
            <a:cxnLst/>
            <a:rect r="r" b="b" t="t" l="l"/>
            <a:pathLst>
              <a:path h="5425742" w="8110501">
                <a:moveTo>
                  <a:pt x="0" y="0"/>
                </a:moveTo>
                <a:lnTo>
                  <a:pt x="8110500" y="0"/>
                </a:lnTo>
                <a:lnTo>
                  <a:pt x="8110500" y="5425743"/>
                </a:lnTo>
                <a:lnTo>
                  <a:pt x="0" y="5425743"/>
                </a:lnTo>
                <a:lnTo>
                  <a:pt x="0" y="0"/>
                </a:lnTo>
                <a:close/>
              </a:path>
            </a:pathLst>
          </a:custGeom>
          <a:blipFill>
            <a:blip r:embed="rId3"/>
            <a:stretch>
              <a:fillRect l="0" t="0" r="0" b="0"/>
            </a:stretch>
          </a:blipFill>
        </p:spPr>
      </p:sp>
      <p:sp>
        <p:nvSpPr>
          <p:cNvPr name="TextBox 4" id="4"/>
          <p:cNvSpPr txBox="true"/>
          <p:nvPr/>
        </p:nvSpPr>
        <p:spPr>
          <a:xfrm rot="0">
            <a:off x="2698135" y="355151"/>
            <a:ext cx="12891731"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13.4 USDA Food Database</a:t>
            </a:r>
          </a:p>
        </p:txBody>
      </p:sp>
      <p:sp>
        <p:nvSpPr>
          <p:cNvPr name="TextBox 5" id="5"/>
          <p:cNvSpPr txBox="true"/>
          <p:nvPr/>
        </p:nvSpPr>
        <p:spPr>
          <a:xfrm rot="0">
            <a:off x="225100" y="3780158"/>
            <a:ext cx="9590138" cy="37115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Phân loại theo 8 nhóm chính:</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Meat &amp;</a:t>
            </a:r>
            <a:r>
              <a:rPr lang="en-US" sz="3499">
                <a:solidFill>
                  <a:srgbClr val="FFFFFF"/>
                </a:solidFill>
                <a:latin typeface="Times New Roman"/>
                <a:ea typeface="Times New Roman"/>
                <a:cs typeface="Times New Roman"/>
                <a:sym typeface="Times New Roman"/>
              </a:rPr>
              <a:t> Poultry, Vegetables, Fruits, Dairy, Grains,...</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Mỗi</a:t>
            </a:r>
            <a:r>
              <a:rPr lang="en-US" sz="3499">
                <a:solidFill>
                  <a:srgbClr val="FFFFFF"/>
                </a:solidFill>
                <a:latin typeface="Times New Roman"/>
                <a:ea typeface="Times New Roman"/>
                <a:cs typeface="Times New Roman"/>
                <a:sym typeface="Times New Roman"/>
              </a:rPr>
              <a:t> nhóm có mức trung bình chất dinh dưỡng riêng.</a:t>
            </a:r>
          </a:p>
          <a:p>
            <a:pPr algn="just">
              <a:lnSpc>
                <a:spcPts val="4899"/>
              </a:lnSpc>
            </a:pPr>
          </a:p>
        </p:txBody>
      </p:sp>
      <p:sp>
        <p:nvSpPr>
          <p:cNvPr name="TextBox 6" id="6"/>
          <p:cNvSpPr txBox="true"/>
          <p:nvPr/>
        </p:nvSpPr>
        <p:spPr>
          <a:xfrm rot="0">
            <a:off x="1028700" y="2364068"/>
            <a:ext cx="8115300" cy="892175"/>
          </a:xfrm>
          <a:prstGeom prst="rect">
            <a:avLst/>
          </a:prstGeom>
        </p:spPr>
        <p:txBody>
          <a:bodyPr anchor="t" rtlCol="false" tIns="0" lIns="0" bIns="0" rIns="0">
            <a:spAutoFit/>
          </a:bodyPr>
          <a:lstStyle/>
          <a:p>
            <a:pPr algn="just">
              <a:lnSpc>
                <a:spcPts val="7000"/>
              </a:lnSpc>
            </a:pPr>
            <a:r>
              <a:rPr lang="en-US" sz="5000" b="true">
                <a:solidFill>
                  <a:srgbClr val="FFFFFF"/>
                </a:solidFill>
                <a:latin typeface="Times New Roman Bold"/>
                <a:ea typeface="Times New Roman Bold"/>
                <a:cs typeface="Times New Roman Bold"/>
                <a:sym typeface="Times New Roman Bold"/>
              </a:rPr>
              <a:t>Phân tích nhóm thực phẩm</a:t>
            </a:r>
          </a:p>
        </p:txBody>
      </p:sp>
      <p:sp>
        <p:nvSpPr>
          <p:cNvPr name="TextBox 7" id="7"/>
          <p:cNvSpPr txBox="true"/>
          <p:nvPr/>
        </p:nvSpPr>
        <p:spPr>
          <a:xfrm rot="0">
            <a:off x="775216" y="6978970"/>
            <a:ext cx="3845838"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 ảnh:</a:t>
            </a:r>
          </a:p>
        </p:txBody>
      </p:sp>
      <p:sp>
        <p:nvSpPr>
          <p:cNvPr name="TextBox 8" id="8"/>
          <p:cNvSpPr txBox="true"/>
          <p:nvPr/>
        </p:nvSpPr>
        <p:spPr>
          <a:xfrm rot="0">
            <a:off x="775216" y="8288337"/>
            <a:ext cx="9040023" cy="1854200"/>
          </a:xfrm>
          <a:prstGeom prst="rect">
            <a:avLst/>
          </a:prstGeom>
        </p:spPr>
        <p:txBody>
          <a:bodyPr anchor="t" rtlCol="false" tIns="0" lIns="0" bIns="0" rIns="0">
            <a:spAutoFit/>
          </a:bodyPr>
          <a:lstStyle/>
          <a:p>
            <a:pPr algn="just">
              <a:lnSpc>
                <a:spcPts val="4899"/>
              </a:lnSpc>
            </a:pPr>
            <a:r>
              <a:rPr lang="en-US" sz="3499">
                <a:solidFill>
                  <a:srgbClr val="FFFFFF"/>
                </a:solidFill>
                <a:latin typeface="Times New Roman"/>
                <a:ea typeface="Times New Roman"/>
                <a:cs typeface="Times New Roman"/>
                <a:sym typeface="Times New Roman"/>
              </a:rPr>
              <a:t>Giúp nhận</a:t>
            </a:r>
            <a:r>
              <a:rPr lang="en-US" sz="3499">
                <a:solidFill>
                  <a:srgbClr val="FFFFFF"/>
                </a:solidFill>
                <a:latin typeface="Times New Roman"/>
                <a:ea typeface="Times New Roman"/>
                <a:cs typeface="Times New Roman"/>
                <a:sym typeface="Times New Roman"/>
              </a:rPr>
              <a:t> biết thực phẩm nào giàu dưỡng chất hơn trung bình.</a:t>
            </a:r>
          </a:p>
          <a:p>
            <a:pPr algn="just">
              <a:lnSpc>
                <a:spcPts val="4899"/>
              </a:lnSpc>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8912744" y="3277798"/>
            <a:ext cx="9191139" cy="4798913"/>
          </a:xfrm>
          <a:custGeom>
            <a:avLst/>
            <a:gdLst/>
            <a:ahLst/>
            <a:cxnLst/>
            <a:rect r="r" b="b" t="t" l="l"/>
            <a:pathLst>
              <a:path h="4798913" w="9191139">
                <a:moveTo>
                  <a:pt x="0" y="0"/>
                </a:moveTo>
                <a:lnTo>
                  <a:pt x="9191139" y="0"/>
                </a:lnTo>
                <a:lnTo>
                  <a:pt x="9191139" y="4798913"/>
                </a:lnTo>
                <a:lnTo>
                  <a:pt x="0" y="4798913"/>
                </a:lnTo>
                <a:lnTo>
                  <a:pt x="0" y="0"/>
                </a:lnTo>
                <a:close/>
              </a:path>
            </a:pathLst>
          </a:custGeom>
          <a:blipFill>
            <a:blip r:embed="rId3"/>
            <a:stretch>
              <a:fillRect l="0" t="0" r="0" b="0"/>
            </a:stretch>
          </a:blipFill>
        </p:spPr>
      </p:sp>
      <p:sp>
        <p:nvSpPr>
          <p:cNvPr name="TextBox 4" id="4"/>
          <p:cNvSpPr txBox="true"/>
          <p:nvPr/>
        </p:nvSpPr>
        <p:spPr>
          <a:xfrm rot="0">
            <a:off x="2698135" y="355151"/>
            <a:ext cx="12891731"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13.4 USDA Food Database</a:t>
            </a:r>
          </a:p>
        </p:txBody>
      </p:sp>
      <p:sp>
        <p:nvSpPr>
          <p:cNvPr name="TextBox 5" id="5"/>
          <p:cNvSpPr txBox="true"/>
          <p:nvPr/>
        </p:nvSpPr>
        <p:spPr>
          <a:xfrm rot="0">
            <a:off x="225100" y="3170518"/>
            <a:ext cx="8425028" cy="4330700"/>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Phân tích trung bình hàm lượng Zinc theo từng nhóm.</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Kết quả:</a:t>
            </a:r>
          </a:p>
          <a:p>
            <a:pPr algn="just" marL="1511298" indent="-503766" lvl="2">
              <a:lnSpc>
                <a:spcPts val="4899"/>
              </a:lnSpc>
              <a:buFont typeface="Arial"/>
              <a:buChar char="⚬"/>
            </a:pPr>
            <a:r>
              <a:rPr lang="en-US" sz="3499">
                <a:solidFill>
                  <a:srgbClr val="FFFFFF"/>
                </a:solidFill>
                <a:latin typeface="Times New Roman"/>
                <a:ea typeface="Times New Roman"/>
                <a:cs typeface="Times New Roman"/>
                <a:sym typeface="Times New Roman"/>
              </a:rPr>
              <a:t>Meat &amp;</a:t>
            </a:r>
            <a:r>
              <a:rPr lang="en-US" sz="3499">
                <a:solidFill>
                  <a:srgbClr val="FFFFFF"/>
                </a:solidFill>
                <a:latin typeface="Times New Roman"/>
                <a:ea typeface="Times New Roman"/>
                <a:cs typeface="Times New Roman"/>
                <a:sym typeface="Times New Roman"/>
              </a:rPr>
              <a:t> Poultry chứa nhiều kẽm nhất.</a:t>
            </a:r>
          </a:p>
          <a:p>
            <a:pPr algn="just" marL="1511298" indent="-503766" lvl="2">
              <a:lnSpc>
                <a:spcPts val="4899"/>
              </a:lnSpc>
              <a:buFont typeface="Arial"/>
              <a:buChar char="⚬"/>
            </a:pPr>
            <a:r>
              <a:rPr lang="en-US" sz="3499">
                <a:solidFill>
                  <a:srgbClr val="FFFFFF"/>
                </a:solidFill>
                <a:latin typeface="Times New Roman"/>
                <a:ea typeface="Times New Roman"/>
                <a:cs typeface="Times New Roman"/>
                <a:sym typeface="Times New Roman"/>
              </a:rPr>
              <a:t>Vegetables, Fruits có hàm lượng thấp hơn rõ rệt.</a:t>
            </a:r>
          </a:p>
          <a:p>
            <a:pPr algn="just">
              <a:lnSpc>
                <a:spcPts val="4899"/>
              </a:lnSpc>
            </a:pPr>
          </a:p>
        </p:txBody>
      </p:sp>
      <p:sp>
        <p:nvSpPr>
          <p:cNvPr name="TextBox 6" id="6"/>
          <p:cNvSpPr txBox="true"/>
          <p:nvPr/>
        </p:nvSpPr>
        <p:spPr>
          <a:xfrm rot="0">
            <a:off x="962520" y="2088271"/>
            <a:ext cx="8115300" cy="892175"/>
          </a:xfrm>
          <a:prstGeom prst="rect">
            <a:avLst/>
          </a:prstGeom>
        </p:spPr>
        <p:txBody>
          <a:bodyPr anchor="t" rtlCol="false" tIns="0" lIns="0" bIns="0" rIns="0">
            <a:spAutoFit/>
          </a:bodyPr>
          <a:lstStyle/>
          <a:p>
            <a:pPr algn="just">
              <a:lnSpc>
                <a:spcPts val="7000"/>
              </a:lnSpc>
            </a:pPr>
            <a:r>
              <a:rPr lang="en-US" sz="5000" b="true">
                <a:solidFill>
                  <a:srgbClr val="FFFFFF"/>
                </a:solidFill>
                <a:latin typeface="Times New Roman Bold"/>
                <a:ea typeface="Times New Roman Bold"/>
                <a:cs typeface="Times New Roman Bold"/>
                <a:sym typeface="Times New Roman Bold"/>
              </a:rPr>
              <a:t>Hàm lượng kẽm (Zinc)</a:t>
            </a:r>
          </a:p>
        </p:txBody>
      </p:sp>
      <p:sp>
        <p:nvSpPr>
          <p:cNvPr name="TextBox 7" id="7"/>
          <p:cNvSpPr txBox="true"/>
          <p:nvPr/>
        </p:nvSpPr>
        <p:spPr>
          <a:xfrm rot="0">
            <a:off x="775216" y="6978970"/>
            <a:ext cx="3845838"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 ảnh:</a:t>
            </a:r>
          </a:p>
        </p:txBody>
      </p:sp>
      <p:sp>
        <p:nvSpPr>
          <p:cNvPr name="TextBox 8" id="8"/>
          <p:cNvSpPr txBox="true"/>
          <p:nvPr/>
        </p:nvSpPr>
        <p:spPr>
          <a:xfrm rot="0">
            <a:off x="775216" y="8288337"/>
            <a:ext cx="8302604" cy="1854200"/>
          </a:xfrm>
          <a:prstGeom prst="rect">
            <a:avLst/>
          </a:prstGeom>
        </p:spPr>
        <p:txBody>
          <a:bodyPr anchor="t" rtlCol="false" tIns="0" lIns="0" bIns="0" rIns="0">
            <a:spAutoFit/>
          </a:bodyPr>
          <a:lstStyle/>
          <a:p>
            <a:pPr algn="just">
              <a:lnSpc>
                <a:spcPts val="4899"/>
              </a:lnSpc>
            </a:pPr>
            <a:r>
              <a:rPr lang="en-US" sz="3499">
                <a:solidFill>
                  <a:srgbClr val="FFFFFF"/>
                </a:solidFill>
                <a:latin typeface="Times New Roman"/>
                <a:ea typeface="Times New Roman"/>
                <a:cs typeface="Times New Roman"/>
                <a:sym typeface="Times New Roman"/>
              </a:rPr>
              <a:t>Biểu đồ phản ánh</a:t>
            </a:r>
            <a:r>
              <a:rPr lang="en-US" sz="3499">
                <a:solidFill>
                  <a:srgbClr val="FFFFFF"/>
                </a:solidFill>
                <a:latin typeface="Times New Roman"/>
                <a:ea typeface="Times New Roman"/>
                <a:cs typeface="Times New Roman"/>
                <a:sym typeface="Times New Roman"/>
              </a:rPr>
              <a:t> đúng thực tế: các sản phẩm từ thịt có nhiều khoáng chất.</a:t>
            </a:r>
          </a:p>
          <a:p>
            <a:pPr algn="just">
              <a:lnSpc>
                <a:spcPts val="4899"/>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9983980" y="2876831"/>
            <a:ext cx="8087590" cy="5891914"/>
          </a:xfrm>
          <a:custGeom>
            <a:avLst/>
            <a:gdLst/>
            <a:ahLst/>
            <a:cxnLst/>
            <a:rect r="r" b="b" t="t" l="l"/>
            <a:pathLst>
              <a:path h="5891914" w="8087590">
                <a:moveTo>
                  <a:pt x="0" y="0"/>
                </a:moveTo>
                <a:lnTo>
                  <a:pt x="8087590" y="0"/>
                </a:lnTo>
                <a:lnTo>
                  <a:pt x="8087590" y="5891914"/>
                </a:lnTo>
                <a:lnTo>
                  <a:pt x="0" y="5891914"/>
                </a:lnTo>
                <a:lnTo>
                  <a:pt x="0" y="0"/>
                </a:lnTo>
                <a:close/>
              </a:path>
            </a:pathLst>
          </a:custGeom>
          <a:blipFill>
            <a:blip r:embed="rId3"/>
            <a:stretch>
              <a:fillRect l="0" t="0" r="0" b="0"/>
            </a:stretch>
          </a:blipFill>
        </p:spPr>
      </p:sp>
      <p:sp>
        <p:nvSpPr>
          <p:cNvPr name="TextBox 4" id="4"/>
          <p:cNvSpPr txBox="true"/>
          <p:nvPr/>
        </p:nvSpPr>
        <p:spPr>
          <a:xfrm rot="0">
            <a:off x="2698135" y="355151"/>
            <a:ext cx="12891731"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13.4 USDA Food Database</a:t>
            </a:r>
          </a:p>
        </p:txBody>
      </p:sp>
      <p:sp>
        <p:nvSpPr>
          <p:cNvPr name="TextBox 5" id="5"/>
          <p:cNvSpPr txBox="true"/>
          <p:nvPr/>
        </p:nvSpPr>
        <p:spPr>
          <a:xfrm rot="0">
            <a:off x="225100" y="3780158"/>
            <a:ext cx="9590138" cy="3092450"/>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Lọc các chất thuộc nhóm Amino Acids</a:t>
            </a:r>
            <a:r>
              <a:rPr lang="en-US" sz="3499">
                <a:solidFill>
                  <a:srgbClr val="FFFFFF"/>
                </a:solidFill>
                <a:latin typeface="Times New Roman"/>
                <a:ea typeface="Times New Roman"/>
                <a:cs typeface="Times New Roman"/>
                <a:sym typeface="Times New Roman"/>
              </a:rPr>
              <a:t> để tìm thực phẩm giàu protein.</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Kết</a:t>
            </a:r>
            <a:r>
              <a:rPr lang="en-US" sz="3499">
                <a:solidFill>
                  <a:srgbClr val="FFFFFF"/>
                </a:solidFill>
                <a:latin typeface="Times New Roman"/>
                <a:ea typeface="Times New Roman"/>
                <a:cs typeface="Times New Roman"/>
                <a:sym typeface="Times New Roman"/>
              </a:rPr>
              <a:t> quả nổi bật:</a:t>
            </a:r>
          </a:p>
          <a:p>
            <a:pPr algn="just" marL="1511298" indent="-503766" lvl="2">
              <a:lnSpc>
                <a:spcPts val="4899"/>
              </a:lnSpc>
              <a:buFont typeface="Arial"/>
              <a:buChar char="⚬"/>
            </a:pPr>
            <a:r>
              <a:rPr lang="en-US" sz="3499">
                <a:solidFill>
                  <a:srgbClr val="FFFFFF"/>
                </a:solidFill>
                <a:latin typeface="Times New Roman"/>
                <a:ea typeface="Times New Roman"/>
                <a:cs typeface="Times New Roman"/>
                <a:sym typeface="Times New Roman"/>
              </a:rPr>
              <a:t>Gelatin và Soy Protein Isolate đứng đầu.</a:t>
            </a:r>
          </a:p>
          <a:p>
            <a:pPr algn="just">
              <a:lnSpc>
                <a:spcPts val="4899"/>
              </a:lnSpc>
            </a:pPr>
          </a:p>
        </p:txBody>
      </p:sp>
      <p:sp>
        <p:nvSpPr>
          <p:cNvPr name="TextBox 6" id="6"/>
          <p:cNvSpPr txBox="true"/>
          <p:nvPr/>
        </p:nvSpPr>
        <p:spPr>
          <a:xfrm rot="0">
            <a:off x="1028700" y="2364068"/>
            <a:ext cx="8115300" cy="892175"/>
          </a:xfrm>
          <a:prstGeom prst="rect">
            <a:avLst/>
          </a:prstGeom>
        </p:spPr>
        <p:txBody>
          <a:bodyPr anchor="t" rtlCol="false" tIns="0" lIns="0" bIns="0" rIns="0">
            <a:spAutoFit/>
          </a:bodyPr>
          <a:lstStyle/>
          <a:p>
            <a:pPr algn="just">
              <a:lnSpc>
                <a:spcPts val="7000"/>
              </a:lnSpc>
            </a:pPr>
            <a:r>
              <a:rPr lang="en-US" sz="5000" b="true">
                <a:solidFill>
                  <a:srgbClr val="FFFFFF"/>
                </a:solidFill>
                <a:latin typeface="Times New Roman Bold"/>
                <a:ea typeface="Times New Roman Bold"/>
                <a:cs typeface="Times New Roman Bold"/>
                <a:sym typeface="Times New Roman Bold"/>
              </a:rPr>
              <a:t>Hàm lượng amino acids</a:t>
            </a:r>
          </a:p>
        </p:txBody>
      </p:sp>
      <p:sp>
        <p:nvSpPr>
          <p:cNvPr name="TextBox 7" id="7"/>
          <p:cNvSpPr txBox="true"/>
          <p:nvPr/>
        </p:nvSpPr>
        <p:spPr>
          <a:xfrm rot="0">
            <a:off x="775216" y="6978970"/>
            <a:ext cx="3845838"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 ảnh:</a:t>
            </a:r>
          </a:p>
        </p:txBody>
      </p:sp>
      <p:sp>
        <p:nvSpPr>
          <p:cNvPr name="TextBox 8" id="8"/>
          <p:cNvSpPr txBox="true"/>
          <p:nvPr/>
        </p:nvSpPr>
        <p:spPr>
          <a:xfrm rot="0">
            <a:off x="775216" y="8288337"/>
            <a:ext cx="9040023" cy="1854200"/>
          </a:xfrm>
          <a:prstGeom prst="rect">
            <a:avLst/>
          </a:prstGeom>
        </p:spPr>
        <p:txBody>
          <a:bodyPr anchor="t" rtlCol="false" tIns="0" lIns="0" bIns="0" rIns="0">
            <a:spAutoFit/>
          </a:bodyPr>
          <a:lstStyle/>
          <a:p>
            <a:pPr algn="just">
              <a:lnSpc>
                <a:spcPts val="4899"/>
              </a:lnSpc>
            </a:pPr>
            <a:r>
              <a:rPr lang="en-US" sz="3499">
                <a:solidFill>
                  <a:srgbClr val="FFFFFF"/>
                </a:solidFill>
                <a:latin typeface="Times New Roman"/>
                <a:ea typeface="Times New Roman"/>
                <a:cs typeface="Times New Roman"/>
                <a:sym typeface="Times New Roman"/>
              </a:rPr>
              <a:t>Hai loạ</a:t>
            </a:r>
            <a:r>
              <a:rPr lang="en-US" sz="3499">
                <a:solidFill>
                  <a:srgbClr val="FFFFFF"/>
                </a:solidFill>
                <a:latin typeface="Times New Roman"/>
                <a:ea typeface="Times New Roman"/>
                <a:cs typeface="Times New Roman"/>
                <a:sym typeface="Times New Roman"/>
              </a:rPr>
              <a:t>i thực phẩm này thường được dùng trong sản phẩm bổ sung protein.</a:t>
            </a:r>
          </a:p>
          <a:p>
            <a:pPr algn="just">
              <a:lnSpc>
                <a:spcPts val="4899"/>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2698135" y="355151"/>
            <a:ext cx="12891731"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13.4 USDA Food Database</a:t>
            </a:r>
          </a:p>
        </p:txBody>
      </p:sp>
      <p:sp>
        <p:nvSpPr>
          <p:cNvPr name="TextBox 4" id="4"/>
          <p:cNvSpPr txBox="true"/>
          <p:nvPr/>
        </p:nvSpPr>
        <p:spPr>
          <a:xfrm rot="0">
            <a:off x="1028700" y="4606881"/>
            <a:ext cx="17176022" cy="2473325"/>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Làm quen cách xử lý dữ liệu JSON phức tạp.</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Hiểu mối liên hệ</a:t>
            </a:r>
            <a:r>
              <a:rPr lang="en-US" sz="3499">
                <a:solidFill>
                  <a:srgbClr val="FFFFFF"/>
                </a:solidFill>
                <a:latin typeface="Times New Roman"/>
                <a:ea typeface="Times New Roman"/>
                <a:cs typeface="Times New Roman"/>
                <a:sym typeface="Times New Roman"/>
              </a:rPr>
              <a:t> giữa nhóm thực phẩm và giá trị dinh dưỡng.</a:t>
            </a:r>
          </a:p>
          <a:p>
            <a:pPr algn="just" marL="755649" indent="-377824" lvl="1">
              <a:lnSpc>
                <a:spcPts val="4899"/>
              </a:lnSpc>
              <a:buFont typeface="Arial"/>
              <a:buChar char="•"/>
            </a:pPr>
            <a:r>
              <a:rPr lang="en-US" sz="3499">
                <a:solidFill>
                  <a:srgbClr val="FFFFFF"/>
                </a:solidFill>
                <a:latin typeface="Times New Roman"/>
                <a:ea typeface="Times New Roman"/>
                <a:cs typeface="Times New Roman"/>
                <a:sym typeface="Times New Roman"/>
              </a:rPr>
              <a:t>Ứng</a:t>
            </a:r>
            <a:r>
              <a:rPr lang="en-US" sz="3499">
                <a:solidFill>
                  <a:srgbClr val="FFFFFF"/>
                </a:solidFill>
                <a:latin typeface="Times New Roman"/>
                <a:ea typeface="Times New Roman"/>
                <a:cs typeface="Times New Roman"/>
                <a:sym typeface="Times New Roman"/>
              </a:rPr>
              <a:t> dụng trong thực tế: xây dựng thực đơn, tư vấn sức khỏe, AI dinh dưỡng.</a:t>
            </a:r>
          </a:p>
          <a:p>
            <a:pPr algn="just">
              <a:lnSpc>
                <a:spcPts val="4899"/>
              </a:lnSpc>
            </a:pPr>
          </a:p>
        </p:txBody>
      </p:sp>
      <p:sp>
        <p:nvSpPr>
          <p:cNvPr name="TextBox 5" id="5"/>
          <p:cNvSpPr txBox="true"/>
          <p:nvPr/>
        </p:nvSpPr>
        <p:spPr>
          <a:xfrm rot="0">
            <a:off x="1028700" y="2994349"/>
            <a:ext cx="8115300" cy="892175"/>
          </a:xfrm>
          <a:prstGeom prst="rect">
            <a:avLst/>
          </a:prstGeom>
        </p:spPr>
        <p:txBody>
          <a:bodyPr anchor="t" rtlCol="false" tIns="0" lIns="0" bIns="0" rIns="0">
            <a:spAutoFit/>
          </a:bodyPr>
          <a:lstStyle/>
          <a:p>
            <a:pPr algn="just">
              <a:lnSpc>
                <a:spcPts val="7000"/>
              </a:lnSpc>
            </a:pPr>
            <a:r>
              <a:rPr lang="en-US" sz="5000" b="true">
                <a:solidFill>
                  <a:srgbClr val="FFFFFF"/>
                </a:solidFill>
                <a:latin typeface="Times New Roman Bold"/>
                <a:ea typeface="Times New Roman Bold"/>
                <a:cs typeface="Times New Roman Bold"/>
                <a:sym typeface="Times New Roman Bold"/>
              </a:rPr>
              <a:t>Kết luận phần 13.4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1445478" y="355151"/>
            <a:ext cx="15397044"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13.5 FEC 2012 Election Dataset</a:t>
            </a:r>
          </a:p>
        </p:txBody>
      </p:sp>
      <p:sp>
        <p:nvSpPr>
          <p:cNvPr name="TextBox 4" id="4"/>
          <p:cNvSpPr txBox="true"/>
          <p:nvPr/>
        </p:nvSpPr>
        <p:spPr>
          <a:xfrm rot="0">
            <a:off x="1028700" y="2363224"/>
            <a:ext cx="6872288"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Giới</a:t>
            </a:r>
            <a:r>
              <a:rPr lang="en-US" b="true" sz="5000">
                <a:solidFill>
                  <a:srgbClr val="FFFFFF"/>
                </a:solidFill>
                <a:latin typeface="Times New Roman Bold"/>
                <a:ea typeface="Times New Roman Bold"/>
                <a:cs typeface="Times New Roman Bold"/>
                <a:sym typeface="Times New Roman Bold"/>
              </a:rPr>
              <a:t> thiệu bài thực hành:</a:t>
            </a:r>
          </a:p>
        </p:txBody>
      </p:sp>
      <p:sp>
        <p:nvSpPr>
          <p:cNvPr name="TextBox 5" id="5"/>
          <p:cNvSpPr txBox="true"/>
          <p:nvPr/>
        </p:nvSpPr>
        <p:spPr>
          <a:xfrm rot="0">
            <a:off x="1028700" y="3741173"/>
            <a:ext cx="15246022" cy="41808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Phần này sử </a:t>
            </a:r>
            <a:r>
              <a:rPr lang="en-US" sz="3399">
                <a:solidFill>
                  <a:srgbClr val="FFFFFF"/>
                </a:solidFill>
                <a:latin typeface="Canva Sans"/>
                <a:ea typeface="Canva Sans"/>
                <a:cs typeface="Canva Sans"/>
                <a:sym typeface="Canva Sans"/>
              </a:rPr>
              <a:t>dụng dữ liệu thật từ Ủy ban Bầu cử Liên bang Mỹ (FEC), ghi lại các khoản quyên góp cho chiến dịch tranh cử tổng thống năm 2012 của hai ứng viên Barack Obama và Mitt Romney.</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Dữ liệu gồm thông tin người ủng hộ, nghề nghiệp, bang, và số tiền đóng góp.</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 Mục tiêu là phân tích, so sánh và trực quan hóa quy mô quyên góp, từ đó rút ra đặc điểm tài chính và xã hội của từng nhóm cử tri.</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9729549" y="4026378"/>
            <a:ext cx="8354646" cy="3623828"/>
          </a:xfrm>
          <a:custGeom>
            <a:avLst/>
            <a:gdLst/>
            <a:ahLst/>
            <a:cxnLst/>
            <a:rect r="r" b="b" t="t" l="l"/>
            <a:pathLst>
              <a:path h="3623828" w="8354646">
                <a:moveTo>
                  <a:pt x="0" y="0"/>
                </a:moveTo>
                <a:lnTo>
                  <a:pt x="8354646" y="0"/>
                </a:lnTo>
                <a:lnTo>
                  <a:pt x="8354646" y="3623827"/>
                </a:lnTo>
                <a:lnTo>
                  <a:pt x="0" y="3623827"/>
                </a:lnTo>
                <a:lnTo>
                  <a:pt x="0" y="0"/>
                </a:lnTo>
                <a:close/>
              </a:path>
            </a:pathLst>
          </a:custGeom>
          <a:blipFill>
            <a:blip r:embed="rId3"/>
            <a:stretch>
              <a:fillRect l="0" t="0" r="0" b="0"/>
            </a:stretch>
          </a:blipFill>
        </p:spPr>
      </p:sp>
      <p:sp>
        <p:nvSpPr>
          <p:cNvPr name="TextBox 4" id="4"/>
          <p:cNvSpPr txBox="true"/>
          <p:nvPr/>
        </p:nvSpPr>
        <p:spPr>
          <a:xfrm rot="0">
            <a:off x="1445478" y="355151"/>
            <a:ext cx="15397044"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13.5 FEC 2012 Election Dataset</a:t>
            </a:r>
          </a:p>
        </p:txBody>
      </p:sp>
      <p:sp>
        <p:nvSpPr>
          <p:cNvPr name="TextBox 5" id="5"/>
          <p:cNvSpPr txBox="true"/>
          <p:nvPr/>
        </p:nvSpPr>
        <p:spPr>
          <a:xfrm rot="0">
            <a:off x="1028700" y="2363224"/>
            <a:ext cx="6872288"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Giới</a:t>
            </a:r>
            <a:r>
              <a:rPr lang="en-US" b="true" sz="5000">
                <a:solidFill>
                  <a:srgbClr val="FFFFFF"/>
                </a:solidFill>
                <a:latin typeface="Times New Roman Bold"/>
                <a:ea typeface="Times New Roman Bold"/>
                <a:cs typeface="Times New Roman Bold"/>
                <a:sym typeface="Times New Roman Bold"/>
              </a:rPr>
              <a:t> thiệu bài thực hành:</a:t>
            </a:r>
          </a:p>
        </p:txBody>
      </p:sp>
      <p:sp>
        <p:nvSpPr>
          <p:cNvPr name="TextBox 6" id="6"/>
          <p:cNvSpPr txBox="true"/>
          <p:nvPr/>
        </p:nvSpPr>
        <p:spPr>
          <a:xfrm rot="0">
            <a:off x="1028700" y="3469365"/>
            <a:ext cx="8430729" cy="47809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Dữ</a:t>
            </a:r>
            <a:r>
              <a:rPr lang="en-US" sz="3399">
                <a:solidFill>
                  <a:srgbClr val="FFFFFF"/>
                </a:solidFill>
                <a:latin typeface="Canva Sans"/>
                <a:ea typeface="Canva Sans"/>
                <a:cs typeface="Canva Sans"/>
                <a:sym typeface="Canva Sans"/>
              </a:rPr>
              <a:t> liệu thực tế từ Federal Election Commission (FEC).</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Mục tiêu: Phân tích quy mô, nguồn và đặc điểm quyên góp cho các ứng viên.</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Hai nhân vật chính: Barack Obama &amp; Mitt Romney.</a:t>
            </a:r>
          </a:p>
          <a:p>
            <a:pPr algn="just">
              <a:lnSpc>
                <a:spcPts val="4759"/>
              </a:lnSpc>
            </a:pPr>
          </a:p>
        </p:txBody>
      </p:sp>
      <p:sp>
        <p:nvSpPr>
          <p:cNvPr name="TextBox 7" id="7"/>
          <p:cNvSpPr txBox="true"/>
          <p:nvPr/>
        </p:nvSpPr>
        <p:spPr>
          <a:xfrm rot="0">
            <a:off x="1028700" y="7137443"/>
            <a:ext cx="2663309"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a:t>
            </a:r>
          </a:p>
        </p:txBody>
      </p:sp>
      <p:sp>
        <p:nvSpPr>
          <p:cNvPr name="TextBox 8" id="8"/>
          <p:cNvSpPr txBox="true"/>
          <p:nvPr/>
        </p:nvSpPr>
        <p:spPr>
          <a:xfrm rot="0">
            <a:off x="1028700" y="8275478"/>
            <a:ext cx="9916391"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Đây</a:t>
            </a:r>
            <a:r>
              <a:rPr lang="en-US" sz="3399">
                <a:solidFill>
                  <a:srgbClr val="FFFFFF"/>
                </a:solidFill>
                <a:latin typeface="Canva Sans"/>
                <a:ea typeface="Canva Sans"/>
                <a:cs typeface="Canva Sans"/>
                <a:sym typeface="Canva Sans"/>
              </a:rPr>
              <a:t> là bài phân tích xã hội học – tài chính rất thú vị, phản ánh hành vi người ủng hộ chính trị.</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1350272" y="2901316"/>
            <a:ext cx="6729206" cy="6554627"/>
          </a:xfrm>
          <a:custGeom>
            <a:avLst/>
            <a:gdLst/>
            <a:ahLst/>
            <a:cxnLst/>
            <a:rect r="r" b="b" t="t" l="l"/>
            <a:pathLst>
              <a:path h="6554627" w="6729206">
                <a:moveTo>
                  <a:pt x="0" y="0"/>
                </a:moveTo>
                <a:lnTo>
                  <a:pt x="6729206" y="0"/>
                </a:lnTo>
                <a:lnTo>
                  <a:pt x="6729206" y="6554627"/>
                </a:lnTo>
                <a:lnTo>
                  <a:pt x="0" y="6554627"/>
                </a:lnTo>
                <a:lnTo>
                  <a:pt x="0" y="0"/>
                </a:lnTo>
                <a:close/>
              </a:path>
            </a:pathLst>
          </a:custGeom>
          <a:blipFill>
            <a:blip r:embed="rId3"/>
            <a:stretch>
              <a:fillRect l="0" t="0" r="0" b="0"/>
            </a:stretch>
          </a:blipFill>
        </p:spPr>
      </p:sp>
      <p:sp>
        <p:nvSpPr>
          <p:cNvPr name="TextBox 4" id="4"/>
          <p:cNvSpPr txBox="true"/>
          <p:nvPr/>
        </p:nvSpPr>
        <p:spPr>
          <a:xfrm rot="0">
            <a:off x="1445478" y="355151"/>
            <a:ext cx="15397044"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13.5 FEC 2012 Election Dataset</a:t>
            </a:r>
          </a:p>
        </p:txBody>
      </p:sp>
      <p:sp>
        <p:nvSpPr>
          <p:cNvPr name="TextBox 5" id="5"/>
          <p:cNvSpPr txBox="true"/>
          <p:nvPr/>
        </p:nvSpPr>
        <p:spPr>
          <a:xfrm rot="0">
            <a:off x="1028700" y="2329540"/>
            <a:ext cx="4596527"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Đặc điểm</a:t>
            </a:r>
            <a:r>
              <a:rPr lang="en-US" b="true" sz="5000">
                <a:solidFill>
                  <a:srgbClr val="FFFFFF"/>
                </a:solidFill>
                <a:latin typeface="Times New Roman Bold"/>
                <a:ea typeface="Times New Roman Bold"/>
                <a:cs typeface="Times New Roman Bold"/>
                <a:sym typeface="Times New Roman Bold"/>
              </a:rPr>
              <a:t> dữ liệu</a:t>
            </a:r>
          </a:p>
        </p:txBody>
      </p:sp>
      <p:sp>
        <p:nvSpPr>
          <p:cNvPr name="TextBox 6" id="6"/>
          <p:cNvSpPr txBox="true"/>
          <p:nvPr/>
        </p:nvSpPr>
        <p:spPr>
          <a:xfrm rot="0">
            <a:off x="0" y="3248703"/>
            <a:ext cx="10141492" cy="47809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Khoảng 1</a:t>
            </a:r>
            <a:r>
              <a:rPr lang="en-US" sz="3399">
                <a:solidFill>
                  <a:srgbClr val="FFFFFF"/>
                </a:solidFill>
                <a:latin typeface="Canva Sans"/>
                <a:ea typeface="Canva Sans"/>
                <a:cs typeface="Canva Sans"/>
                <a:sym typeface="Canva Sans"/>
              </a:rPr>
              <a:t> triệu bản ghi, lưu thông tin người ủng hộ, nghề nghiệp, bang, số tiền.</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Cột quan trọng:</a:t>
            </a:r>
          </a:p>
          <a:p>
            <a:pPr algn="just" marL="1468119" indent="-489373" lvl="2">
              <a:lnSpc>
                <a:spcPts val="4759"/>
              </a:lnSpc>
              <a:buFont typeface="Arial"/>
              <a:buChar char="⚬"/>
            </a:pPr>
            <a:r>
              <a:rPr lang="en-US" sz="3399">
                <a:solidFill>
                  <a:srgbClr val="FFFFFF"/>
                </a:solidFill>
                <a:latin typeface="Canva Sans"/>
                <a:ea typeface="Canva Sans"/>
                <a:cs typeface="Canva Sans"/>
                <a:sym typeface="Canva Sans"/>
              </a:rPr>
              <a:t>cand_nm, contbr_employer, contbr_st, contb_receipt_amt.</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Dữ liệu thực, khố</a:t>
            </a:r>
            <a:r>
              <a:rPr lang="en-US" sz="3399">
                <a:solidFill>
                  <a:srgbClr val="FFFFFF"/>
                </a:solidFill>
                <a:latin typeface="Canva Sans"/>
                <a:ea typeface="Canva Sans"/>
                <a:cs typeface="Canva Sans"/>
                <a:sym typeface="Canva Sans"/>
              </a:rPr>
              <a:t>i lượng lớn → cần lọc, nhóm, thống kê.</a:t>
            </a:r>
          </a:p>
          <a:p>
            <a:pPr algn="just">
              <a:lnSpc>
                <a:spcPts val="4759"/>
              </a:lnSpc>
            </a:pPr>
          </a:p>
        </p:txBody>
      </p:sp>
      <p:sp>
        <p:nvSpPr>
          <p:cNvPr name="TextBox 7" id="7"/>
          <p:cNvSpPr txBox="true"/>
          <p:nvPr/>
        </p:nvSpPr>
        <p:spPr>
          <a:xfrm rot="0">
            <a:off x="1028700" y="7449978"/>
            <a:ext cx="2663309"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a:t>
            </a:r>
          </a:p>
        </p:txBody>
      </p:sp>
      <p:sp>
        <p:nvSpPr>
          <p:cNvPr name="TextBox 8" id="8"/>
          <p:cNvSpPr txBox="true"/>
          <p:nvPr/>
        </p:nvSpPr>
        <p:spPr>
          <a:xfrm rot="0">
            <a:off x="1028700" y="8275478"/>
            <a:ext cx="9916391"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Đây</a:t>
            </a:r>
            <a:r>
              <a:rPr lang="en-US" sz="3399">
                <a:solidFill>
                  <a:srgbClr val="FFFFFF"/>
                </a:solidFill>
                <a:latin typeface="Canva Sans"/>
                <a:ea typeface="Canva Sans"/>
                <a:cs typeface="Canva Sans"/>
                <a:sym typeface="Canva Sans"/>
              </a:rPr>
              <a:t> là bài phân tích xã hội học – tài chính rất thú vị, phản ánh hành vi người ủng hộ chính trị.</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8964208" y="3764029"/>
            <a:ext cx="9144000" cy="1379471"/>
          </a:xfrm>
          <a:custGeom>
            <a:avLst/>
            <a:gdLst/>
            <a:ahLst/>
            <a:cxnLst/>
            <a:rect r="r" b="b" t="t" l="l"/>
            <a:pathLst>
              <a:path h="1379471" w="9144000">
                <a:moveTo>
                  <a:pt x="0" y="0"/>
                </a:moveTo>
                <a:lnTo>
                  <a:pt x="9144000" y="0"/>
                </a:lnTo>
                <a:lnTo>
                  <a:pt x="9144000" y="1379471"/>
                </a:lnTo>
                <a:lnTo>
                  <a:pt x="0" y="1379471"/>
                </a:lnTo>
                <a:lnTo>
                  <a:pt x="0" y="0"/>
                </a:lnTo>
                <a:close/>
              </a:path>
            </a:pathLst>
          </a:custGeom>
          <a:blipFill>
            <a:blip r:embed="rId3"/>
            <a:stretch>
              <a:fillRect l="0" t="0" r="-14075" b="0"/>
            </a:stretch>
          </a:blipFill>
        </p:spPr>
      </p:sp>
      <p:sp>
        <p:nvSpPr>
          <p:cNvPr name="TextBox 4" id="4"/>
          <p:cNvSpPr txBox="true"/>
          <p:nvPr/>
        </p:nvSpPr>
        <p:spPr>
          <a:xfrm rot="0">
            <a:off x="1445478" y="355151"/>
            <a:ext cx="15397044"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13.5 FEC 2012 Election Dataset</a:t>
            </a:r>
          </a:p>
        </p:txBody>
      </p:sp>
      <p:sp>
        <p:nvSpPr>
          <p:cNvPr name="TextBox 5" id="5"/>
          <p:cNvSpPr txBox="true"/>
          <p:nvPr/>
        </p:nvSpPr>
        <p:spPr>
          <a:xfrm rot="0">
            <a:off x="1412736" y="2363224"/>
            <a:ext cx="6104215"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Làm</a:t>
            </a:r>
            <a:r>
              <a:rPr lang="en-US" b="true" sz="5000">
                <a:solidFill>
                  <a:srgbClr val="FFFFFF"/>
                </a:solidFill>
                <a:latin typeface="Times New Roman Bold"/>
                <a:ea typeface="Times New Roman Bold"/>
                <a:cs typeface="Times New Roman Bold"/>
                <a:sym typeface="Times New Roman Bold"/>
              </a:rPr>
              <a:t> sạch và phân loại</a:t>
            </a:r>
          </a:p>
        </p:txBody>
      </p:sp>
      <p:sp>
        <p:nvSpPr>
          <p:cNvPr name="TextBox 6" id="6"/>
          <p:cNvSpPr txBox="true"/>
          <p:nvPr/>
        </p:nvSpPr>
        <p:spPr>
          <a:xfrm rot="0">
            <a:off x="1028700" y="3469365"/>
            <a:ext cx="7935508" cy="41808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Loại bỏ dữ</a:t>
            </a:r>
            <a:r>
              <a:rPr lang="en-US" sz="3399">
                <a:solidFill>
                  <a:srgbClr val="FFFFFF"/>
                </a:solidFill>
                <a:latin typeface="Canva Sans"/>
                <a:ea typeface="Canva Sans"/>
                <a:cs typeface="Canva Sans"/>
                <a:sym typeface="Canva Sans"/>
              </a:rPr>
              <a:t> liệu sai và giá trị âm (refunds).</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Ch</a:t>
            </a:r>
            <a:r>
              <a:rPr lang="en-US" sz="3399">
                <a:solidFill>
                  <a:srgbClr val="FFFFFF"/>
                </a:solidFill>
                <a:latin typeface="Canva Sans"/>
                <a:ea typeface="Canva Sans"/>
                <a:cs typeface="Canva Sans"/>
                <a:sym typeface="Canva Sans"/>
              </a:rPr>
              <a:t>uẩn hóa nghề nghiệp: RETIRED, SELF-EMPLOYED, ENGINEER,...</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Chỉ giữ dữ liệu của hai ứng viên chính.</a:t>
            </a:r>
          </a:p>
          <a:p>
            <a:pPr algn="just">
              <a:lnSpc>
                <a:spcPts val="4759"/>
              </a:lnSpc>
            </a:pPr>
          </a:p>
        </p:txBody>
      </p:sp>
      <p:sp>
        <p:nvSpPr>
          <p:cNvPr name="TextBox 7" id="7"/>
          <p:cNvSpPr txBox="true"/>
          <p:nvPr/>
        </p:nvSpPr>
        <p:spPr>
          <a:xfrm rot="0">
            <a:off x="1028700" y="6316705"/>
            <a:ext cx="2663309"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a:t>
            </a:r>
          </a:p>
        </p:txBody>
      </p:sp>
      <p:sp>
        <p:nvSpPr>
          <p:cNvPr name="TextBox 8" id="8"/>
          <p:cNvSpPr txBox="true"/>
          <p:nvPr/>
        </p:nvSpPr>
        <p:spPr>
          <a:xfrm rot="0">
            <a:off x="1028700" y="7418430"/>
            <a:ext cx="9916391"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Việc</a:t>
            </a:r>
            <a:r>
              <a:rPr lang="en-US" sz="3399">
                <a:solidFill>
                  <a:srgbClr val="FFFFFF"/>
                </a:solidFill>
                <a:latin typeface="Canva Sans"/>
                <a:ea typeface="Canva Sans"/>
                <a:cs typeface="Canva Sans"/>
                <a:sym typeface="Canva Sans"/>
              </a:rPr>
              <a:t> làm sạch dữ liệu quyết định chất lượng kết quả phân tích.</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9522900" y="2875986"/>
            <a:ext cx="8516337" cy="5586821"/>
          </a:xfrm>
          <a:custGeom>
            <a:avLst/>
            <a:gdLst/>
            <a:ahLst/>
            <a:cxnLst/>
            <a:rect r="r" b="b" t="t" l="l"/>
            <a:pathLst>
              <a:path h="5586821" w="8516337">
                <a:moveTo>
                  <a:pt x="0" y="0"/>
                </a:moveTo>
                <a:lnTo>
                  <a:pt x="8516337" y="0"/>
                </a:lnTo>
                <a:lnTo>
                  <a:pt x="8516337" y="5586821"/>
                </a:lnTo>
                <a:lnTo>
                  <a:pt x="0" y="5586821"/>
                </a:lnTo>
                <a:lnTo>
                  <a:pt x="0" y="0"/>
                </a:lnTo>
                <a:close/>
              </a:path>
            </a:pathLst>
          </a:custGeom>
          <a:blipFill>
            <a:blip r:embed="rId3"/>
            <a:stretch>
              <a:fillRect l="0" t="0" r="0" b="0"/>
            </a:stretch>
          </a:blipFill>
        </p:spPr>
      </p:sp>
      <p:sp>
        <p:nvSpPr>
          <p:cNvPr name="TextBox 4" id="4"/>
          <p:cNvSpPr txBox="true"/>
          <p:nvPr/>
        </p:nvSpPr>
        <p:spPr>
          <a:xfrm rot="0">
            <a:off x="1445478" y="355151"/>
            <a:ext cx="15397044"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13.5 FEC 2012 Election Dataset</a:t>
            </a:r>
          </a:p>
        </p:txBody>
      </p:sp>
      <p:sp>
        <p:nvSpPr>
          <p:cNvPr name="TextBox 5" id="5"/>
          <p:cNvSpPr txBox="true"/>
          <p:nvPr/>
        </p:nvSpPr>
        <p:spPr>
          <a:xfrm rot="0">
            <a:off x="601146" y="2363224"/>
            <a:ext cx="7727395"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Quyên</a:t>
            </a:r>
            <a:r>
              <a:rPr lang="en-US" b="true" sz="5000">
                <a:solidFill>
                  <a:srgbClr val="FFFFFF"/>
                </a:solidFill>
                <a:latin typeface="Times New Roman Bold"/>
                <a:ea typeface="Times New Roman Bold"/>
                <a:cs typeface="Times New Roman Bold"/>
                <a:sym typeface="Times New Roman Bold"/>
              </a:rPr>
              <a:t> góp theo nghề nghiệp</a:t>
            </a:r>
          </a:p>
        </p:txBody>
      </p:sp>
      <p:sp>
        <p:nvSpPr>
          <p:cNvPr name="TextBox 6" id="6"/>
          <p:cNvSpPr txBox="true"/>
          <p:nvPr/>
        </p:nvSpPr>
        <p:spPr>
          <a:xfrm rot="0">
            <a:off x="0" y="3469365"/>
            <a:ext cx="8925949" cy="358076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Nhóm dữ</a:t>
            </a:r>
            <a:r>
              <a:rPr lang="en-US" sz="3399">
                <a:solidFill>
                  <a:srgbClr val="FFFFFF"/>
                </a:solidFill>
                <a:latin typeface="Canva Sans"/>
                <a:ea typeface="Canva Sans"/>
                <a:cs typeface="Canva Sans"/>
                <a:sym typeface="Canva Sans"/>
              </a:rPr>
              <a:t> liệu theo nghề.</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Nghề RETIRED</a:t>
            </a:r>
            <a:r>
              <a:rPr lang="en-US" sz="3399">
                <a:solidFill>
                  <a:srgbClr val="FFFFFF"/>
                </a:solidFill>
                <a:latin typeface="Canva Sans"/>
                <a:ea typeface="Canva Sans"/>
                <a:cs typeface="Canva Sans"/>
                <a:sym typeface="Canva Sans"/>
              </a:rPr>
              <a:t> có tổng quyên góp cao nhất.</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Theo sau là SELF-EMPLOYED, ATTORNEY, ENGINEER.</a:t>
            </a:r>
          </a:p>
          <a:p>
            <a:pPr algn="just">
              <a:lnSpc>
                <a:spcPts val="4759"/>
              </a:lnSpc>
            </a:pPr>
          </a:p>
        </p:txBody>
      </p:sp>
      <p:sp>
        <p:nvSpPr>
          <p:cNvPr name="TextBox 7" id="7"/>
          <p:cNvSpPr txBox="true"/>
          <p:nvPr/>
        </p:nvSpPr>
        <p:spPr>
          <a:xfrm rot="0">
            <a:off x="1028700" y="6316705"/>
            <a:ext cx="2663309"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a:t>
            </a:r>
          </a:p>
        </p:txBody>
      </p:sp>
      <p:sp>
        <p:nvSpPr>
          <p:cNvPr name="TextBox 8" id="8"/>
          <p:cNvSpPr txBox="true"/>
          <p:nvPr/>
        </p:nvSpPr>
        <p:spPr>
          <a:xfrm rot="0">
            <a:off x="601146" y="7418430"/>
            <a:ext cx="8324803"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N</a:t>
            </a:r>
            <a:r>
              <a:rPr lang="en-US" sz="3399">
                <a:solidFill>
                  <a:srgbClr val="FFFFFF"/>
                </a:solidFill>
                <a:latin typeface="Canva Sans"/>
                <a:ea typeface="Canva Sans"/>
                <a:cs typeface="Canva Sans"/>
                <a:sym typeface="Canva Sans"/>
              </a:rPr>
              <a:t>hững nhóm này chiếm phần lớn giá trị quyên góp cho cả hai ứng viên.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graphicFrame>
        <p:nvGraphicFramePr>
          <p:cNvPr name="Object 3" id="3"/>
          <p:cNvGraphicFramePr/>
          <p:nvPr/>
        </p:nvGraphicFramePr>
        <p:xfrm>
          <a:off x="1729731" y="3767075"/>
          <a:ext cx="10086975" cy="7329488"/>
        </p:xfrm>
        <a:graphic>
          <a:graphicData uri="http://schemas.openxmlformats.org/presentationml/2006/ole">
            <p:oleObj imgW="12103100" imgH="93345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825597" y="2263734"/>
            <a:ext cx="5654278" cy="1758950"/>
          </a:xfrm>
          <a:prstGeom prst="rect">
            <a:avLst/>
          </a:prstGeom>
        </p:spPr>
        <p:txBody>
          <a:bodyPr anchor="t" rtlCol="false" tIns="0" lIns="0" bIns="0" rIns="0">
            <a:spAutoFit/>
          </a:bodyPr>
          <a:lstStyle/>
          <a:p>
            <a:pPr algn="ctr">
              <a:lnSpc>
                <a:spcPts val="7000"/>
              </a:lnSpc>
            </a:pPr>
            <a:r>
              <a:rPr lang="en-US" sz="5000" b="true">
                <a:solidFill>
                  <a:srgbClr val="FFFFFF"/>
                </a:solidFill>
                <a:latin typeface="DejaVu Serif Bold"/>
                <a:ea typeface="DejaVu Serif Bold"/>
                <a:cs typeface="DejaVu Serif Bold"/>
                <a:sym typeface="DejaVu Serif Bold"/>
              </a:rPr>
              <a:t>Dữ liệu sử dụng</a:t>
            </a:r>
          </a:p>
          <a:p>
            <a:pPr algn="ctr">
              <a:lnSpc>
                <a:spcPts val="7000"/>
              </a:lnSpc>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9565880" y="3175915"/>
            <a:ext cx="8722120" cy="4633040"/>
          </a:xfrm>
          <a:custGeom>
            <a:avLst/>
            <a:gdLst/>
            <a:ahLst/>
            <a:cxnLst/>
            <a:rect r="r" b="b" t="t" l="l"/>
            <a:pathLst>
              <a:path h="4633040" w="8722120">
                <a:moveTo>
                  <a:pt x="0" y="0"/>
                </a:moveTo>
                <a:lnTo>
                  <a:pt x="8722120" y="0"/>
                </a:lnTo>
                <a:lnTo>
                  <a:pt x="8722120" y="4633040"/>
                </a:lnTo>
                <a:lnTo>
                  <a:pt x="0" y="4633040"/>
                </a:lnTo>
                <a:lnTo>
                  <a:pt x="0" y="0"/>
                </a:lnTo>
                <a:close/>
              </a:path>
            </a:pathLst>
          </a:custGeom>
          <a:blipFill>
            <a:blip r:embed="rId3"/>
            <a:stretch>
              <a:fillRect l="0" t="0" r="0" b="0"/>
            </a:stretch>
          </a:blipFill>
        </p:spPr>
      </p:sp>
      <p:sp>
        <p:nvSpPr>
          <p:cNvPr name="TextBox 4" id="4"/>
          <p:cNvSpPr txBox="true"/>
          <p:nvPr/>
        </p:nvSpPr>
        <p:spPr>
          <a:xfrm rot="0">
            <a:off x="1445478" y="355151"/>
            <a:ext cx="15397044"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13.5 FEC 2012 Election Dataset</a:t>
            </a:r>
          </a:p>
        </p:txBody>
      </p:sp>
      <p:sp>
        <p:nvSpPr>
          <p:cNvPr name="TextBox 5" id="5"/>
          <p:cNvSpPr txBox="true"/>
          <p:nvPr/>
        </p:nvSpPr>
        <p:spPr>
          <a:xfrm rot="0">
            <a:off x="905708" y="2475774"/>
            <a:ext cx="8238292"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Quyên</a:t>
            </a:r>
            <a:r>
              <a:rPr lang="en-US" b="true" sz="5000">
                <a:solidFill>
                  <a:srgbClr val="FFFFFF"/>
                </a:solidFill>
                <a:latin typeface="Times New Roman Bold"/>
                <a:ea typeface="Times New Roman Bold"/>
                <a:cs typeface="Times New Roman Bold"/>
                <a:sym typeface="Times New Roman Bold"/>
              </a:rPr>
              <a:t> góp theo khoảng giá trị</a:t>
            </a:r>
          </a:p>
        </p:txBody>
      </p:sp>
      <p:sp>
        <p:nvSpPr>
          <p:cNvPr name="TextBox 6" id="6"/>
          <p:cNvSpPr txBox="true"/>
          <p:nvPr/>
        </p:nvSpPr>
        <p:spPr>
          <a:xfrm rot="0">
            <a:off x="345698" y="3469365"/>
            <a:ext cx="8798302" cy="41808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Chia dữ</a:t>
            </a:r>
            <a:r>
              <a:rPr lang="en-US" sz="3399">
                <a:solidFill>
                  <a:srgbClr val="FFFFFF"/>
                </a:solidFill>
                <a:latin typeface="Canva Sans"/>
                <a:ea typeface="Canva Sans"/>
                <a:cs typeface="Canva Sans"/>
                <a:sym typeface="Canva Sans"/>
              </a:rPr>
              <a:t> liệu thành nhóm theo giá trị quyên góp.</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Obama: Nhiề</a:t>
            </a:r>
            <a:r>
              <a:rPr lang="en-US" sz="3399">
                <a:solidFill>
                  <a:srgbClr val="FFFFFF"/>
                </a:solidFill>
                <a:latin typeface="Canva Sans"/>
                <a:ea typeface="Canva Sans"/>
                <a:cs typeface="Canva Sans"/>
                <a:sym typeface="Canva Sans"/>
              </a:rPr>
              <a:t>u khoản nhỏ (&lt;1.000 USD).</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Romney:</a:t>
            </a:r>
            <a:r>
              <a:rPr lang="en-US" sz="3399">
                <a:solidFill>
                  <a:srgbClr val="FFFFFF"/>
                </a:solidFill>
                <a:latin typeface="Canva Sans"/>
                <a:ea typeface="Canva Sans"/>
                <a:cs typeface="Canva Sans"/>
                <a:sym typeface="Canva Sans"/>
              </a:rPr>
              <a:t> Ít khoản hơn nhưng giá trị cao (&gt;10.000 USD).</a:t>
            </a:r>
          </a:p>
          <a:p>
            <a:pPr algn="just">
              <a:lnSpc>
                <a:spcPts val="4759"/>
              </a:lnSpc>
            </a:pPr>
          </a:p>
        </p:txBody>
      </p:sp>
      <p:sp>
        <p:nvSpPr>
          <p:cNvPr name="TextBox 7" id="7"/>
          <p:cNvSpPr txBox="true"/>
          <p:nvPr/>
        </p:nvSpPr>
        <p:spPr>
          <a:xfrm rot="0">
            <a:off x="1028700" y="6916780"/>
            <a:ext cx="2663309"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a:t>
            </a:r>
          </a:p>
        </p:txBody>
      </p:sp>
      <p:sp>
        <p:nvSpPr>
          <p:cNvPr name="TextBox 8" id="8"/>
          <p:cNvSpPr txBox="true"/>
          <p:nvPr/>
        </p:nvSpPr>
        <p:spPr>
          <a:xfrm rot="0">
            <a:off x="1028700" y="8077835"/>
            <a:ext cx="9916391"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Obama được</a:t>
            </a:r>
            <a:r>
              <a:rPr lang="en-US" sz="3399">
                <a:solidFill>
                  <a:srgbClr val="FFFFFF"/>
                </a:solidFill>
                <a:latin typeface="Canva Sans"/>
                <a:ea typeface="Canva Sans"/>
                <a:cs typeface="Canva Sans"/>
                <a:sym typeface="Canva Sans"/>
              </a:rPr>
              <a:t> ủng hộ bởi đông đảo người dân; Romney chủ yếu từ giới tài chính.</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0845141" y="2500990"/>
            <a:ext cx="7211160" cy="7311315"/>
          </a:xfrm>
          <a:custGeom>
            <a:avLst/>
            <a:gdLst/>
            <a:ahLst/>
            <a:cxnLst/>
            <a:rect r="r" b="b" t="t" l="l"/>
            <a:pathLst>
              <a:path h="7311315" w="7211160">
                <a:moveTo>
                  <a:pt x="0" y="0"/>
                </a:moveTo>
                <a:lnTo>
                  <a:pt x="7211160" y="0"/>
                </a:lnTo>
                <a:lnTo>
                  <a:pt x="7211160" y="7311315"/>
                </a:lnTo>
                <a:lnTo>
                  <a:pt x="0" y="7311315"/>
                </a:lnTo>
                <a:lnTo>
                  <a:pt x="0" y="0"/>
                </a:lnTo>
                <a:close/>
              </a:path>
            </a:pathLst>
          </a:custGeom>
          <a:blipFill>
            <a:blip r:embed="rId3"/>
            <a:stretch>
              <a:fillRect l="0" t="0" r="0" b="0"/>
            </a:stretch>
          </a:blipFill>
        </p:spPr>
      </p:sp>
      <p:sp>
        <p:nvSpPr>
          <p:cNvPr name="TextBox 4" id="4"/>
          <p:cNvSpPr txBox="true"/>
          <p:nvPr/>
        </p:nvSpPr>
        <p:spPr>
          <a:xfrm rot="0">
            <a:off x="1445478" y="355151"/>
            <a:ext cx="15397044"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13.5 FEC 2012 Election Dataset</a:t>
            </a:r>
          </a:p>
        </p:txBody>
      </p:sp>
      <p:sp>
        <p:nvSpPr>
          <p:cNvPr name="TextBox 5" id="5"/>
          <p:cNvSpPr txBox="true"/>
          <p:nvPr/>
        </p:nvSpPr>
        <p:spPr>
          <a:xfrm rot="0">
            <a:off x="1028700" y="2367640"/>
            <a:ext cx="5903893"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Quyên</a:t>
            </a:r>
            <a:r>
              <a:rPr lang="en-US" b="true" sz="5000">
                <a:solidFill>
                  <a:srgbClr val="FFFFFF"/>
                </a:solidFill>
                <a:latin typeface="Times New Roman Bold"/>
                <a:ea typeface="Times New Roman Bold"/>
                <a:cs typeface="Times New Roman Bold"/>
                <a:sym typeface="Times New Roman Bold"/>
              </a:rPr>
              <a:t> góp theo bang</a:t>
            </a:r>
          </a:p>
        </p:txBody>
      </p:sp>
      <p:sp>
        <p:nvSpPr>
          <p:cNvPr name="TextBox 6" id="6"/>
          <p:cNvSpPr txBox="true"/>
          <p:nvPr/>
        </p:nvSpPr>
        <p:spPr>
          <a:xfrm rot="0">
            <a:off x="465949" y="3469365"/>
            <a:ext cx="10051451" cy="29806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Gom nhóm theo</a:t>
            </a:r>
            <a:r>
              <a:rPr lang="en-US" sz="3399">
                <a:solidFill>
                  <a:srgbClr val="FFFFFF"/>
                </a:solidFill>
                <a:latin typeface="Canva Sans"/>
                <a:ea typeface="Canva Sans"/>
                <a:cs typeface="Canva Sans"/>
                <a:sym typeface="Canva Sans"/>
              </a:rPr>
              <a:t> tiểu bang (state).</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Obam</a:t>
            </a:r>
            <a:r>
              <a:rPr lang="en-US" sz="3399">
                <a:solidFill>
                  <a:srgbClr val="FFFFFF"/>
                </a:solidFill>
                <a:latin typeface="Canva Sans"/>
                <a:ea typeface="Canva Sans"/>
                <a:cs typeface="Canva Sans"/>
                <a:sym typeface="Canva Sans"/>
              </a:rPr>
              <a:t>a: Mạnh ở California, New York, Washington D.C.</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Romney: Mạn</a:t>
            </a:r>
            <a:r>
              <a:rPr lang="en-US" sz="3399">
                <a:solidFill>
                  <a:srgbClr val="FFFFFF"/>
                </a:solidFill>
                <a:latin typeface="Canva Sans"/>
                <a:ea typeface="Canva Sans"/>
                <a:cs typeface="Canva Sans"/>
                <a:sym typeface="Canva Sans"/>
              </a:rPr>
              <a:t>h ở Texas, Florida, Arizona.</a:t>
            </a:r>
          </a:p>
          <a:p>
            <a:pPr algn="just">
              <a:lnSpc>
                <a:spcPts val="4759"/>
              </a:lnSpc>
            </a:pPr>
          </a:p>
        </p:txBody>
      </p:sp>
      <p:sp>
        <p:nvSpPr>
          <p:cNvPr name="TextBox 7" id="7"/>
          <p:cNvSpPr txBox="true"/>
          <p:nvPr/>
        </p:nvSpPr>
        <p:spPr>
          <a:xfrm rot="0">
            <a:off x="1028700" y="6316705"/>
            <a:ext cx="2663309"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Nhận xét:</a:t>
            </a:r>
          </a:p>
        </p:txBody>
      </p:sp>
      <p:sp>
        <p:nvSpPr>
          <p:cNvPr name="TextBox 8" id="8"/>
          <p:cNvSpPr txBox="true"/>
          <p:nvPr/>
        </p:nvSpPr>
        <p:spPr>
          <a:xfrm rot="0">
            <a:off x="1028700" y="7418430"/>
            <a:ext cx="9488700"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Canva Sans"/>
                <a:ea typeface="Canva Sans"/>
                <a:cs typeface="Canva Sans"/>
                <a:sym typeface="Canva Sans"/>
              </a:rPr>
              <a:t>Thể hiện</a:t>
            </a:r>
            <a:r>
              <a:rPr lang="en-US" sz="3399">
                <a:solidFill>
                  <a:srgbClr val="FFFFFF"/>
                </a:solidFill>
                <a:latin typeface="Canva Sans"/>
                <a:ea typeface="Canva Sans"/>
                <a:cs typeface="Canva Sans"/>
                <a:sym typeface="Canva Sans"/>
              </a:rPr>
              <a:t> sự khác biệt chính trị giữa các vùng của Mỹ.</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1445478" y="355151"/>
            <a:ext cx="15397044"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13.5 FEC 2012 Election Dataset</a:t>
            </a:r>
          </a:p>
        </p:txBody>
      </p:sp>
      <p:sp>
        <p:nvSpPr>
          <p:cNvPr name="TextBox 4" id="4"/>
          <p:cNvSpPr txBox="true"/>
          <p:nvPr/>
        </p:nvSpPr>
        <p:spPr>
          <a:xfrm rot="0">
            <a:off x="1028700" y="2660271"/>
            <a:ext cx="5903893" cy="892175"/>
          </a:xfrm>
          <a:prstGeom prst="rect">
            <a:avLst/>
          </a:prstGeom>
        </p:spPr>
        <p:txBody>
          <a:bodyPr anchor="t" rtlCol="false" tIns="0" lIns="0" bIns="0" rIns="0">
            <a:spAutoFit/>
          </a:bodyPr>
          <a:lstStyle/>
          <a:p>
            <a:pPr algn="ctr">
              <a:lnSpc>
                <a:spcPts val="7000"/>
              </a:lnSpc>
            </a:pPr>
            <a:r>
              <a:rPr lang="en-US" sz="5000" b="true">
                <a:solidFill>
                  <a:srgbClr val="FFFFFF"/>
                </a:solidFill>
                <a:latin typeface="Times New Roman Bold"/>
                <a:ea typeface="Times New Roman Bold"/>
                <a:cs typeface="Times New Roman Bold"/>
                <a:sym typeface="Times New Roman Bold"/>
              </a:rPr>
              <a:t>Kết luận</a:t>
            </a:r>
            <a:r>
              <a:rPr lang="en-US" b="true" sz="5000">
                <a:solidFill>
                  <a:srgbClr val="FFFFFF"/>
                </a:solidFill>
                <a:latin typeface="Times New Roman Bold"/>
                <a:ea typeface="Times New Roman Bold"/>
                <a:cs typeface="Times New Roman Bold"/>
                <a:sym typeface="Times New Roman Bold"/>
              </a:rPr>
              <a:t> phần 13.5</a:t>
            </a:r>
          </a:p>
        </p:txBody>
      </p:sp>
      <p:sp>
        <p:nvSpPr>
          <p:cNvPr name="TextBox 5" id="5"/>
          <p:cNvSpPr txBox="true"/>
          <p:nvPr/>
        </p:nvSpPr>
        <p:spPr>
          <a:xfrm rot="0">
            <a:off x="465949" y="3919855"/>
            <a:ext cx="16793351" cy="23806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Phân tích dữ liệu FEC giúp</a:t>
            </a:r>
            <a:r>
              <a:rPr lang="en-US" sz="3399">
                <a:solidFill>
                  <a:srgbClr val="FFFFFF"/>
                </a:solidFill>
                <a:latin typeface="Canva Sans"/>
                <a:ea typeface="Canva Sans"/>
                <a:cs typeface="Canva Sans"/>
                <a:sym typeface="Canva Sans"/>
              </a:rPr>
              <a:t> hiểu chiến lược tài trợ củ</a:t>
            </a:r>
            <a:r>
              <a:rPr lang="en-US" sz="3399">
                <a:solidFill>
                  <a:srgbClr val="FFFFFF"/>
                </a:solidFill>
                <a:latin typeface="Canva Sans"/>
                <a:ea typeface="Canva Sans"/>
                <a:cs typeface="Canva Sans"/>
                <a:sym typeface="Canva Sans"/>
              </a:rPr>
              <a:t>a h</a:t>
            </a:r>
            <a:r>
              <a:rPr lang="en-US" sz="3399">
                <a:solidFill>
                  <a:srgbClr val="FFFFFF"/>
                </a:solidFill>
                <a:latin typeface="Canva Sans"/>
                <a:ea typeface="Canva Sans"/>
                <a:cs typeface="Canva Sans"/>
                <a:sym typeface="Canva Sans"/>
              </a:rPr>
              <a:t>ai đảng.</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EDA cho phép nhìn rõ bức tranh chính trị – xã hội qua dữ liệu.</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Rèn luyện kỹ năng làm việc</a:t>
            </a:r>
            <a:r>
              <a:rPr lang="en-US" sz="3399">
                <a:solidFill>
                  <a:srgbClr val="FFFFFF"/>
                </a:solidFill>
                <a:latin typeface="Canva Sans"/>
                <a:ea typeface="Canva Sans"/>
                <a:cs typeface="Canva Sans"/>
                <a:sym typeface="Canva Sans"/>
              </a:rPr>
              <a:t> với dữ liệu lớn, nhóm, tổng hợp và trực quan hóa.</a:t>
            </a:r>
          </a:p>
          <a:p>
            <a:pPr algn="just">
              <a:lnSpc>
                <a:spcPts val="4759"/>
              </a:lnSpc>
            </a:pPr>
          </a:p>
        </p:txBody>
      </p:sp>
    </p:spTree>
  </p:cSld>
  <p:clrMapOvr>
    <a:masterClrMapping/>
  </p:clrMapOvr>
</p:sld>
</file>

<file path=ppt/slides/slide6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640056" y="4274503"/>
            <a:ext cx="5007888"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Kết Thúc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graphicFrame>
        <p:nvGraphicFramePr>
          <p:cNvPr name="Object 3" id="3"/>
          <p:cNvGraphicFramePr/>
          <p:nvPr/>
        </p:nvGraphicFramePr>
        <p:xfrm>
          <a:off x="2698659" y="3718234"/>
          <a:ext cx="10086975" cy="3757612"/>
        </p:xfrm>
        <a:graphic>
          <a:graphicData uri="http://schemas.openxmlformats.org/presentationml/2006/ole">
            <p:oleObj imgW="12103100" imgH="57658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5" id="5"/>
          <p:cNvSpPr txBox="true"/>
          <p:nvPr/>
        </p:nvSpPr>
        <p:spPr>
          <a:xfrm rot="0">
            <a:off x="825597" y="2263734"/>
            <a:ext cx="5654278" cy="1758950"/>
          </a:xfrm>
          <a:prstGeom prst="rect">
            <a:avLst/>
          </a:prstGeom>
        </p:spPr>
        <p:txBody>
          <a:bodyPr anchor="t" rtlCol="false" tIns="0" lIns="0" bIns="0" rIns="0">
            <a:spAutoFit/>
          </a:bodyPr>
          <a:lstStyle/>
          <a:p>
            <a:pPr algn="ctr">
              <a:lnSpc>
                <a:spcPts val="7000"/>
              </a:lnSpc>
            </a:pPr>
            <a:r>
              <a:rPr lang="en-US" sz="5000" b="true">
                <a:solidFill>
                  <a:srgbClr val="FFFFFF"/>
                </a:solidFill>
                <a:latin typeface="DejaVu Serif Bold"/>
                <a:ea typeface="DejaVu Serif Bold"/>
                <a:cs typeface="DejaVu Serif Bold"/>
                <a:sym typeface="DejaVu Serif Bold"/>
              </a:rPr>
              <a:t>Dữ liệu sử dụng</a:t>
            </a:r>
          </a:p>
          <a:p>
            <a:pPr algn="ctr">
              <a:lnSpc>
                <a:spcPts val="70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1028700" y="4302679"/>
            <a:ext cx="7325547" cy="5278454"/>
          </a:xfrm>
          <a:custGeom>
            <a:avLst/>
            <a:gdLst/>
            <a:ahLst/>
            <a:cxnLst/>
            <a:rect r="r" b="b" t="t" l="l"/>
            <a:pathLst>
              <a:path h="5278454" w="7325547">
                <a:moveTo>
                  <a:pt x="0" y="0"/>
                </a:moveTo>
                <a:lnTo>
                  <a:pt x="7325547" y="0"/>
                </a:lnTo>
                <a:lnTo>
                  <a:pt x="7325547" y="5278454"/>
                </a:lnTo>
                <a:lnTo>
                  <a:pt x="0" y="5278454"/>
                </a:lnTo>
                <a:lnTo>
                  <a:pt x="0" y="0"/>
                </a:lnTo>
                <a:close/>
              </a:path>
            </a:pathLst>
          </a:custGeom>
          <a:blipFill>
            <a:blip r:embed="rId3"/>
            <a:stretch>
              <a:fillRect l="0" t="0" r="0" b="0"/>
            </a:stretch>
          </a:blipFill>
        </p:spPr>
      </p:sp>
      <p:sp>
        <p:nvSpPr>
          <p:cNvPr name="Freeform 4" id="4"/>
          <p:cNvSpPr/>
          <p:nvPr/>
        </p:nvSpPr>
        <p:spPr>
          <a:xfrm flipH="false" flipV="false" rot="0">
            <a:off x="9507117" y="4399405"/>
            <a:ext cx="6284076" cy="1488189"/>
          </a:xfrm>
          <a:custGeom>
            <a:avLst/>
            <a:gdLst/>
            <a:ahLst/>
            <a:cxnLst/>
            <a:rect r="r" b="b" t="t" l="l"/>
            <a:pathLst>
              <a:path h="1488189" w="6284076">
                <a:moveTo>
                  <a:pt x="0" y="0"/>
                </a:moveTo>
                <a:lnTo>
                  <a:pt x="6284076" y="0"/>
                </a:lnTo>
                <a:lnTo>
                  <a:pt x="6284076" y="1488190"/>
                </a:lnTo>
                <a:lnTo>
                  <a:pt x="0" y="1488190"/>
                </a:lnTo>
                <a:lnTo>
                  <a:pt x="0" y="0"/>
                </a:lnTo>
                <a:close/>
              </a:path>
            </a:pathLst>
          </a:custGeom>
          <a:blipFill>
            <a:blip r:embed="rId4"/>
            <a:stretch>
              <a:fillRect l="0" t="-11161" r="0" b="-11161"/>
            </a:stretch>
          </a:blipFill>
        </p:spPr>
      </p:sp>
      <p:sp>
        <p:nvSpPr>
          <p:cNvPr name="Freeform 5" id="5"/>
          <p:cNvSpPr/>
          <p:nvPr/>
        </p:nvSpPr>
        <p:spPr>
          <a:xfrm flipH="false" flipV="false" rot="0">
            <a:off x="9507117" y="6182503"/>
            <a:ext cx="6284076" cy="3398630"/>
          </a:xfrm>
          <a:custGeom>
            <a:avLst/>
            <a:gdLst/>
            <a:ahLst/>
            <a:cxnLst/>
            <a:rect r="r" b="b" t="t" l="l"/>
            <a:pathLst>
              <a:path h="3398630" w="6284076">
                <a:moveTo>
                  <a:pt x="0" y="0"/>
                </a:moveTo>
                <a:lnTo>
                  <a:pt x="6284076" y="0"/>
                </a:lnTo>
                <a:lnTo>
                  <a:pt x="6284076" y="3398630"/>
                </a:lnTo>
                <a:lnTo>
                  <a:pt x="0" y="3398630"/>
                </a:lnTo>
                <a:lnTo>
                  <a:pt x="0" y="0"/>
                </a:lnTo>
                <a:close/>
              </a:path>
            </a:pathLst>
          </a:custGeom>
          <a:blipFill>
            <a:blip r:embed="rId5"/>
            <a:stretch>
              <a:fillRect l="0" t="0" r="0" b="0"/>
            </a:stretch>
          </a:blipFill>
        </p:spPr>
      </p:sp>
      <p:sp>
        <p:nvSpPr>
          <p:cNvPr name="TextBox 6" id="6"/>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7" id="7"/>
          <p:cNvSpPr txBox="true"/>
          <p:nvPr/>
        </p:nvSpPr>
        <p:spPr>
          <a:xfrm rot="0">
            <a:off x="412310" y="2114927"/>
            <a:ext cx="12294420" cy="1774190"/>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Import các thư viện, chỉ đinh đường dẫn và các thao tác cơ bản </a:t>
            </a:r>
          </a:p>
        </p:txBody>
      </p:sp>
      <p:sp>
        <p:nvSpPr>
          <p:cNvPr name="TextBox 8" id="8"/>
          <p:cNvSpPr txBox="true"/>
          <p:nvPr/>
        </p:nvSpPr>
        <p:spPr>
          <a:xfrm rot="0">
            <a:off x="2558557" y="9781158"/>
            <a:ext cx="3877270" cy="5429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13.1.3.1: Import thư viện và chỉnh thông số</a:t>
            </a:r>
          </a:p>
          <a:p>
            <a:pPr algn="ctr">
              <a:lnSpc>
                <a:spcPts val="2100"/>
              </a:lnSpc>
              <a:spcBef>
                <a:spcPct val="0"/>
              </a:spcBef>
            </a:pPr>
          </a:p>
        </p:txBody>
      </p:sp>
      <p:sp>
        <p:nvSpPr>
          <p:cNvPr name="TextBox 9" id="9"/>
          <p:cNvSpPr txBox="true"/>
          <p:nvPr/>
        </p:nvSpPr>
        <p:spPr>
          <a:xfrm rot="0">
            <a:off x="8199681" y="5906278"/>
            <a:ext cx="7752183" cy="2762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13.1.3.2 Đường dẫn đến example.txt</a:t>
            </a:r>
          </a:p>
        </p:txBody>
      </p:sp>
      <p:sp>
        <p:nvSpPr>
          <p:cNvPr name="TextBox 10" id="10"/>
          <p:cNvSpPr txBox="true"/>
          <p:nvPr/>
        </p:nvSpPr>
        <p:spPr>
          <a:xfrm rot="0">
            <a:off x="9841133" y="9647808"/>
            <a:ext cx="5731193" cy="809625"/>
          </a:xfrm>
          <a:prstGeom prst="rect">
            <a:avLst/>
          </a:prstGeom>
        </p:spPr>
        <p:txBody>
          <a:bodyPr anchor="t" rtlCol="false" tIns="0" lIns="0" bIns="0" rIns="0">
            <a:spAutoFit/>
          </a:bodyPr>
          <a:lstStyle/>
          <a:p>
            <a:pPr algn="ctr">
              <a:lnSpc>
                <a:spcPts val="2100"/>
              </a:lnSpc>
            </a:pPr>
            <a:r>
              <a:rPr lang="en-US" b="true" sz="1500" i="true">
                <a:solidFill>
                  <a:srgbClr val="FFFFFF"/>
                </a:solidFill>
                <a:latin typeface="Times New Roman Bold Italics"/>
                <a:ea typeface="Times New Roman Bold Italics"/>
                <a:cs typeface="Times New Roman Bold Italics"/>
                <a:sym typeface="Times New Roman Bold Italics"/>
              </a:rPr>
              <a:t>Hình 13.1.3.3 Tìm các múi giờ “tz”</a:t>
            </a:r>
          </a:p>
          <a:p>
            <a:pPr algn="ctr">
              <a:lnSpc>
                <a:spcPts val="2100"/>
              </a:lnSpc>
              <a:spcBef>
                <a:spcPct val="0"/>
              </a:spcBef>
            </a:pPr>
            <a:r>
              <a:rPr lang="en-US" sz="1500">
                <a:solidFill>
                  <a:srgbClr val="FFFFFF"/>
                </a:solidFill>
                <a:latin typeface="Times New Roman"/>
                <a:ea typeface="Times New Roman"/>
                <a:cs typeface="Times New Roman"/>
                <a:sym typeface="Times New Roman"/>
              </a:rPr>
              <a:t>t</a:t>
            </a:r>
            <a:r>
              <a:rPr lang="en-US" b="true" sz="1500" i="true">
                <a:solidFill>
                  <a:srgbClr val="FFFFFF"/>
                </a:solidFill>
                <a:latin typeface="Times New Roman Bold Italics"/>
                <a:ea typeface="Times New Roman Bold Italics"/>
                <a:cs typeface="Times New Roman Bold Italics"/>
                <a:sym typeface="Times New Roman Bold Italics"/>
              </a:rPr>
              <a:t>rích xuất danh sách các múi giờ bằng cách sử dụng list comprehension:</a:t>
            </a:r>
          </a:p>
          <a:p>
            <a:pPr algn="ctr">
              <a:lnSpc>
                <a:spcPts val="210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Freeform 3" id="3"/>
          <p:cNvSpPr/>
          <p:nvPr/>
        </p:nvSpPr>
        <p:spPr>
          <a:xfrm flipH="false" flipV="false" rot="0">
            <a:off x="7319044" y="4020826"/>
            <a:ext cx="3170304" cy="5504767"/>
          </a:xfrm>
          <a:custGeom>
            <a:avLst/>
            <a:gdLst/>
            <a:ahLst/>
            <a:cxnLst/>
            <a:rect r="r" b="b" t="t" l="l"/>
            <a:pathLst>
              <a:path h="5504767" w="3170304">
                <a:moveTo>
                  <a:pt x="0" y="0"/>
                </a:moveTo>
                <a:lnTo>
                  <a:pt x="3170304" y="0"/>
                </a:lnTo>
                <a:lnTo>
                  <a:pt x="3170304" y="5504766"/>
                </a:lnTo>
                <a:lnTo>
                  <a:pt x="0" y="5504766"/>
                </a:lnTo>
                <a:lnTo>
                  <a:pt x="0" y="0"/>
                </a:lnTo>
                <a:close/>
              </a:path>
            </a:pathLst>
          </a:custGeom>
          <a:blipFill>
            <a:blip r:embed="rId3"/>
            <a:stretch>
              <a:fillRect l="0" t="0" r="-1268" b="0"/>
            </a:stretch>
          </a:blipFill>
        </p:spPr>
      </p:sp>
      <p:sp>
        <p:nvSpPr>
          <p:cNvPr name="Freeform 4" id="4"/>
          <p:cNvSpPr/>
          <p:nvPr/>
        </p:nvSpPr>
        <p:spPr>
          <a:xfrm flipH="false" flipV="false" rot="0">
            <a:off x="563762" y="4552441"/>
            <a:ext cx="6544103" cy="3578806"/>
          </a:xfrm>
          <a:custGeom>
            <a:avLst/>
            <a:gdLst/>
            <a:ahLst/>
            <a:cxnLst/>
            <a:rect r="r" b="b" t="t" l="l"/>
            <a:pathLst>
              <a:path h="3578806" w="6544103">
                <a:moveTo>
                  <a:pt x="0" y="0"/>
                </a:moveTo>
                <a:lnTo>
                  <a:pt x="6544103" y="0"/>
                </a:lnTo>
                <a:lnTo>
                  <a:pt x="6544103" y="3578806"/>
                </a:lnTo>
                <a:lnTo>
                  <a:pt x="0" y="3578806"/>
                </a:lnTo>
                <a:lnTo>
                  <a:pt x="0" y="0"/>
                </a:lnTo>
                <a:close/>
              </a:path>
            </a:pathLst>
          </a:custGeom>
          <a:blipFill>
            <a:blip r:embed="rId4"/>
            <a:stretch>
              <a:fillRect l="0" t="0" r="0" b="0"/>
            </a:stretch>
          </a:blipFill>
        </p:spPr>
      </p:sp>
      <p:sp>
        <p:nvSpPr>
          <p:cNvPr name="TextBox 5" id="5"/>
          <p:cNvSpPr txBox="true"/>
          <p:nvPr/>
        </p:nvSpPr>
        <p:spPr>
          <a:xfrm rot="0">
            <a:off x="2413218" y="355151"/>
            <a:ext cx="13461563" cy="1590673"/>
          </a:xfrm>
          <a:prstGeom prst="rect">
            <a:avLst/>
          </a:prstGeom>
        </p:spPr>
        <p:txBody>
          <a:bodyPr anchor="t" rtlCol="false" tIns="0" lIns="0" bIns="0" rIns="0">
            <a:spAutoFit/>
          </a:bodyPr>
          <a:lstStyle/>
          <a:p>
            <a:pPr algn="just">
              <a:lnSpc>
                <a:spcPts val="12600"/>
              </a:lnSpc>
            </a:pPr>
            <a:r>
              <a:rPr lang="en-US" sz="9000" b="true">
                <a:solidFill>
                  <a:srgbClr val="FFFFFF"/>
                </a:solidFill>
                <a:latin typeface="Times New Roman Bold"/>
                <a:ea typeface="Times New Roman Bold"/>
                <a:cs typeface="Times New Roman Bold"/>
                <a:sym typeface="Times New Roman Bold"/>
              </a:rPr>
              <a:t>13.1 Bitly Data (1.USA.gov)</a:t>
            </a:r>
          </a:p>
        </p:txBody>
      </p:sp>
      <p:sp>
        <p:nvSpPr>
          <p:cNvPr name="TextBox 6" id="6"/>
          <p:cNvSpPr txBox="true"/>
          <p:nvPr/>
        </p:nvSpPr>
        <p:spPr>
          <a:xfrm rot="0">
            <a:off x="412310" y="2114927"/>
            <a:ext cx="12294420" cy="1774190"/>
          </a:xfrm>
          <a:prstGeom prst="rect">
            <a:avLst/>
          </a:prstGeom>
        </p:spPr>
        <p:txBody>
          <a:bodyPr anchor="t" rtlCol="false" tIns="0" lIns="0" bIns="0" rIns="0">
            <a:spAutoFit/>
          </a:bodyPr>
          <a:lstStyle/>
          <a:p>
            <a:pPr algn="l">
              <a:lnSpc>
                <a:spcPts val="7000"/>
              </a:lnSpc>
            </a:pPr>
            <a:r>
              <a:rPr lang="en-US" sz="5000" b="true">
                <a:solidFill>
                  <a:srgbClr val="FFFFFF"/>
                </a:solidFill>
                <a:latin typeface="DejaVu Serif Bold"/>
                <a:ea typeface="DejaVu Serif Bold"/>
                <a:cs typeface="DejaVu Serif Bold"/>
                <a:sym typeface="DejaVu Serif Bold"/>
              </a:rPr>
              <a:t>Import các thư viện, chỉ đinh đường dẫn và các thao tác cơ bản </a:t>
            </a:r>
          </a:p>
        </p:txBody>
      </p:sp>
      <p:sp>
        <p:nvSpPr>
          <p:cNvPr name="TextBox 7" id="7"/>
          <p:cNvSpPr txBox="true"/>
          <p:nvPr/>
        </p:nvSpPr>
        <p:spPr>
          <a:xfrm rot="0">
            <a:off x="4016186" y="9744075"/>
            <a:ext cx="3658672" cy="542925"/>
          </a:xfrm>
          <a:prstGeom prst="rect">
            <a:avLst/>
          </a:prstGeom>
        </p:spPr>
        <p:txBody>
          <a:bodyPr anchor="t" rtlCol="false" tIns="0" lIns="0" bIns="0" rIns="0">
            <a:spAutoFit/>
          </a:bodyPr>
          <a:lstStyle/>
          <a:p>
            <a:pPr algn="ctr">
              <a:lnSpc>
                <a:spcPts val="2100"/>
              </a:lnSpc>
              <a:spcBef>
                <a:spcPct val="0"/>
              </a:spcBef>
            </a:pPr>
            <a:r>
              <a:rPr lang="en-US" b="true" sz="1500" i="true">
                <a:solidFill>
                  <a:srgbClr val="FFFFFF"/>
                </a:solidFill>
                <a:latin typeface="Times New Roman Bold Italics"/>
                <a:ea typeface="Times New Roman Bold Italics"/>
                <a:cs typeface="Times New Roman Bold Italics"/>
                <a:sym typeface="Times New Roman Bold Italics"/>
              </a:rPr>
              <a:t>Hình 13.1.3.4 Thông tin cơ bản về DataFrame</a:t>
            </a:r>
          </a:p>
          <a:p>
            <a:pPr algn="ctr">
              <a:lnSpc>
                <a:spcPts val="2100"/>
              </a:lnSpc>
              <a:spcBef>
                <a:spcPct val="0"/>
              </a:spcBef>
            </a:pPr>
          </a:p>
        </p:txBody>
      </p:sp>
      <p:sp>
        <p:nvSpPr>
          <p:cNvPr name="TextBox 8" id="8"/>
          <p:cNvSpPr txBox="true"/>
          <p:nvPr/>
        </p:nvSpPr>
        <p:spPr>
          <a:xfrm rot="0">
            <a:off x="10489348" y="3803392"/>
            <a:ext cx="7589102" cy="641032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Cấu trúc: 3.560 bản ghi, 18 cột, dạng DataFrame.</a:t>
            </a:r>
          </a:p>
          <a:p>
            <a:pPr algn="l" marL="647700" indent="-323850"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Dữ liệu thiếu: ~120 bản ghi thiếu ở các cột chính, c, cy, ll thiếu nhiều hơn (2.919 non-null).</a:t>
            </a:r>
          </a:p>
          <a:p>
            <a:pPr algn="l" marL="647700" indent="-323850"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Kiểu dữ liệu: Chủ yếu object, nk là float64.</a:t>
            </a:r>
          </a:p>
          <a:p>
            <a:pPr algn="l" marL="647700" indent="-323850"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Bộ nhớ: ~500.8 KB.</a:t>
            </a:r>
          </a:p>
          <a:p>
            <a:pPr algn="l" marL="647700" indent="-323850"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Cột tz: Đa dạng múi giờ (e.g., America/New_York, America/Sao_Paulo).</a:t>
            </a:r>
          </a:p>
          <a:p>
            <a:pPr algn="l" marL="647700" indent="-323850" lvl="1">
              <a:lnSpc>
                <a:spcPts val="4200"/>
              </a:lnSpc>
              <a:buFont typeface="Arial"/>
              <a:buChar char="•"/>
            </a:pPr>
            <a:r>
              <a:rPr lang="en-US" b="true" sz="3000">
                <a:solidFill>
                  <a:srgbClr val="FFFFFF"/>
                </a:solidFill>
                <a:latin typeface="Times New Roman Bold"/>
                <a:ea typeface="Times New Roman Bold"/>
                <a:cs typeface="Times New Roman Bold"/>
                <a:sym typeface="Times New Roman Bold"/>
              </a:rPr>
              <a:t>Đánh giá: Dữ liệu có giá trị để phân tích nhưng cần xử lý thiếu sót.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DAG17uprdoA</dc:identifier>
  <dcterms:modified xsi:type="dcterms:W3CDTF">2011-08-01T06:04:30Z</dcterms:modified>
  <cp:revision>1</cp:revision>
  <dc:title>Slide_thuyet_trinh_lab2</dc:title>
</cp:coreProperties>
</file>